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2"/>
  </p:notesMasterIdLst>
  <p:handoutMasterIdLst>
    <p:handoutMasterId r:id="rId43"/>
  </p:handoutMasterIdLst>
  <p:sldIdLst>
    <p:sldId id="256" r:id="rId2"/>
    <p:sldId id="257" r:id="rId3"/>
    <p:sldId id="261" r:id="rId4"/>
    <p:sldId id="258" r:id="rId5"/>
    <p:sldId id="259" r:id="rId6"/>
    <p:sldId id="260"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65" autoAdjust="0"/>
  </p:normalViewPr>
  <p:slideViewPr>
    <p:cSldViewPr>
      <p:cViewPr varScale="1">
        <p:scale>
          <a:sx n="82" d="100"/>
          <a:sy n="82" d="100"/>
        </p:scale>
        <p:origin x="-1614"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D3FA184-6899-48C8-9A1C-D4DCE990366A}" type="datetimeFigureOut">
              <a:rPr lang="tr-TR" smtClean="0"/>
              <a:pPr/>
              <a:t>03.03.2015</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0B2129-76E7-47E2-AF99-47768F4E3104}" type="slidenum">
              <a:rPr lang="tr-TR" smtClean="0"/>
              <a:pPr/>
              <a:t>‹#›</a:t>
            </a:fld>
            <a:endParaRPr lang="tr-TR"/>
          </a:p>
        </p:txBody>
      </p:sp>
    </p:spTree>
    <p:extLst>
      <p:ext uri="{BB962C8B-B14F-4D97-AF65-F5344CB8AC3E}">
        <p14:creationId xmlns="" xmlns:p14="http://schemas.microsoft.com/office/powerpoint/2010/main" val="858785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0DC817-9ACB-4311-B50C-252AEB9CABD0}" type="datetimeFigureOut">
              <a:rPr lang="tr-TR" smtClean="0"/>
              <a:pPr/>
              <a:t>03.03.2015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9033CC-5990-4327-BC10-3E5F0FFC2839}" type="slidenum">
              <a:rPr lang="tr-TR" smtClean="0"/>
              <a:pPr/>
              <a:t>‹#›</a:t>
            </a:fld>
            <a:endParaRPr lang="tr-TR"/>
          </a:p>
        </p:txBody>
      </p:sp>
    </p:spTree>
    <p:extLst>
      <p:ext uri="{BB962C8B-B14F-4D97-AF65-F5344CB8AC3E}">
        <p14:creationId xmlns="" xmlns:p14="http://schemas.microsoft.com/office/powerpoint/2010/main" val="248911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E9033CC-5990-4327-BC10-3E5F0FFC2839}" type="slidenum">
              <a:rPr lang="tr-TR" smtClean="0"/>
              <a:pPr/>
              <a:t>38</a:t>
            </a:fld>
            <a:endParaRPr lang="tr-TR"/>
          </a:p>
        </p:txBody>
      </p:sp>
    </p:spTree>
    <p:extLst>
      <p:ext uri="{BB962C8B-B14F-4D97-AF65-F5344CB8AC3E}">
        <p14:creationId xmlns="" xmlns:p14="http://schemas.microsoft.com/office/powerpoint/2010/main" val="1018256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tr-TR" smtClean="0"/>
              <a:t>Asıl başlık stili için tıklatın</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p>
            <a:fld id="{3CCB6131-EE67-4886-97BB-D035DD9446E7}" type="datetime1">
              <a:rPr lang="tr-TR" smtClean="0"/>
              <a:pPr/>
              <a:t>03.03.2015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CC4CF1-E157-4204-9E91-CE4C647E732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079C8BC-FA14-4BE9-984C-5AF7251FFD0C}" type="datetime1">
              <a:rPr lang="tr-TR" smtClean="0"/>
              <a:pPr/>
              <a:t>03.03.2015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CC4CF1-E157-4204-9E91-CE4C647E732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F6ECDAA-1D88-44B3-BEE6-BE8FC6726DF4}" type="datetime1">
              <a:rPr lang="tr-TR" smtClean="0"/>
              <a:pPr/>
              <a:t>03.03.2015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CC4CF1-E157-4204-9E91-CE4C647E732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CFA35C8-29F0-41E8-ABAA-DD192AF20E27}" type="datetime1">
              <a:rPr lang="tr-TR" smtClean="0"/>
              <a:pPr/>
              <a:t>03.03.2015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CC4CF1-E157-4204-9E91-CE4C647E732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tr-TR" smtClean="0"/>
              <a:t>Asıl başlık stili için tıklatın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72D3CB7-A8F8-4A18-A285-98DDF8EC026B}" type="datetime1">
              <a:rPr lang="tr-TR" smtClean="0"/>
              <a:pPr/>
              <a:t>03.03.2015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6CC4CF1-E157-4204-9E91-CE4C647E732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D425795-79A7-4E27-B7C4-1F614C8AC580}" type="datetime1">
              <a:rPr lang="tr-TR" smtClean="0"/>
              <a:pPr/>
              <a:t>03.03.2015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CC4CF1-E157-4204-9E91-CE4C647E732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57CCA5A-AC66-44E7-B82D-CE84AA11137F}" type="datetime1">
              <a:rPr lang="tr-TR" smtClean="0"/>
              <a:pPr/>
              <a:t>03.03.2015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6CC4CF1-E157-4204-9E91-CE4C647E732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99A03F5C-C34B-48F7-808E-8441F3ABBC62}" type="datetime1">
              <a:rPr lang="tr-TR" smtClean="0"/>
              <a:pPr/>
              <a:t>03.03.2015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6CC4CF1-E157-4204-9E91-CE4C647E732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A9BD8-918C-445B-8C6D-7B56068D4D3D}" type="datetime1">
              <a:rPr lang="tr-TR" smtClean="0"/>
              <a:pPr/>
              <a:t>03.03.2015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6CC4CF1-E157-4204-9E91-CE4C647E732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tr-TR" smtClean="0"/>
              <a:t>Asıl başlık stili için tıklatın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ED5AD00-0A66-47F5-9B8C-DFEAAF770143}" type="datetime1">
              <a:rPr lang="tr-TR" smtClean="0"/>
              <a:pPr/>
              <a:t>03.03.2015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CC4CF1-E157-4204-9E91-CE4C647E732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tr-TR" smtClean="0"/>
              <a:t>Asıl başlık stili için tıklatın</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C2F0E68-032E-43EF-BD76-47DB0F3A7030}" type="datetime1">
              <a:rPr lang="tr-TR" smtClean="0"/>
              <a:pPr/>
              <a:t>03.03.2015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6CC4CF1-E157-4204-9E91-CE4C647E7326}" type="slidenum">
              <a:rPr lang="tr-TR" smtClean="0"/>
              <a:pPr/>
              <a:t>‹#›</a:t>
            </a:fld>
            <a:endParaRPr lang="tr-TR"/>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tr-TR" smtClean="0"/>
              <a:t>Resim eklemek için simgeyi tıklatın</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92E00B0D-1E0C-40F2-8310-69F5DC192479}" type="datetime1">
              <a:rPr lang="tr-TR" smtClean="0"/>
              <a:pPr/>
              <a:t>03.03.2015</a:t>
            </a:fld>
            <a:endParaRPr lang="tr-T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tr-T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E6CC4CF1-E157-4204-9E91-CE4C647E7326}" type="slidenum">
              <a:rPr lang="tr-TR" smtClean="0"/>
              <a:pPr/>
              <a:t>‹#›</a:t>
            </a:fld>
            <a:endParaRPr lang="tr-TR"/>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403648" y="980729"/>
            <a:ext cx="6722974" cy="3096344"/>
          </a:xfrm>
        </p:spPr>
        <p:txBody>
          <a:bodyPr>
            <a:normAutofit/>
          </a:bodyPr>
          <a:lstStyle/>
          <a:p>
            <a:r>
              <a:rPr lang="tr-TR" dirty="0" smtClean="0">
                <a:solidFill>
                  <a:srgbClr val="002060"/>
                </a:solidFill>
                <a:latin typeface="Broadway" pitchFamily="82" charset="0"/>
              </a:rPr>
              <a:t>AİLE İÇİ İLETİŞİM</a:t>
            </a:r>
            <a:endParaRPr lang="tr-TR" dirty="0">
              <a:solidFill>
                <a:srgbClr val="002060"/>
              </a:solidFill>
              <a:latin typeface="Broadway" pitchFamily="82" charset="0"/>
            </a:endParaRPr>
          </a:p>
        </p:txBody>
      </p:sp>
      <p:sp>
        <p:nvSpPr>
          <p:cNvPr id="3" name="Alt Başlık 2"/>
          <p:cNvSpPr>
            <a:spLocks noGrp="1"/>
          </p:cNvSpPr>
          <p:nvPr>
            <p:ph type="subTitle" idx="1"/>
          </p:nvPr>
        </p:nvSpPr>
        <p:spPr>
          <a:xfrm>
            <a:off x="1403648" y="4221088"/>
            <a:ext cx="6722974" cy="1417712"/>
          </a:xfrm>
        </p:spPr>
        <p:txBody>
          <a:bodyPr>
            <a:noAutofit/>
          </a:bodyPr>
          <a:lstStyle/>
          <a:p>
            <a:pPr algn="ctr"/>
            <a:r>
              <a:rPr lang="tr-TR" sz="3200" dirty="0" smtClean="0">
                <a:solidFill>
                  <a:schemeClr val="accent3">
                    <a:lumMod val="60000"/>
                    <a:lumOff val="40000"/>
                  </a:schemeClr>
                </a:solidFill>
                <a:latin typeface="Berlin Sans FB Demi" pitchFamily="34" charset="0"/>
              </a:rPr>
              <a:t>MURGUL İLÇE MİLLİ EĞİTİM MÜDÜRLÜĞÜ REHBERLİK HİZMETLERİ</a:t>
            </a:r>
            <a:endParaRPr lang="tr-TR" sz="3200" dirty="0">
              <a:solidFill>
                <a:schemeClr val="accent3">
                  <a:lumMod val="60000"/>
                  <a:lumOff val="40000"/>
                </a:schemeClr>
              </a:solidFill>
              <a:latin typeface="Berlin Sans FB Demi" pitchFamily="34" charset="0"/>
            </a:endParaRPr>
          </a:p>
        </p:txBody>
      </p:sp>
      <p:pic>
        <p:nvPicPr>
          <p:cNvPr id="1026" name="Picture 2" descr="C:\Users\sema\Desktop\sema hoca dosyalar\SEMAA\BENİM\RESİM VE KARİKATÜR\AİLE-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11760" y="1328986"/>
            <a:ext cx="3672408" cy="195599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E6CC4CF1-E157-4204-9E91-CE4C647E7326}" type="slidenum">
              <a:rPr lang="tr-TR" smtClean="0"/>
              <a:pPr/>
              <a:t>1</a:t>
            </a:fld>
            <a:endParaRPr lang="tr-TR"/>
          </a:p>
        </p:txBody>
      </p:sp>
    </p:spTree>
    <p:extLst>
      <p:ext uri="{BB962C8B-B14F-4D97-AF65-F5344CB8AC3E}">
        <p14:creationId xmlns="" xmlns:p14="http://schemas.microsoft.com/office/powerpoint/2010/main" val="91916986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908720"/>
            <a:ext cx="6840760" cy="17281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504" y="1916832"/>
            <a:ext cx="8856984" cy="25922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Dikdörtgen 1"/>
          <p:cNvSpPr/>
          <p:nvPr/>
        </p:nvSpPr>
        <p:spPr>
          <a:xfrm>
            <a:off x="899592" y="4365104"/>
            <a:ext cx="7056784" cy="2308324"/>
          </a:xfrm>
          <a:prstGeom prst="rect">
            <a:avLst/>
          </a:prstGeom>
        </p:spPr>
        <p:txBody>
          <a:bodyPr wrap="square">
            <a:spAutoFit/>
          </a:bodyPr>
          <a:lstStyle/>
          <a:p>
            <a:endParaRPr lang="tr-TR" dirty="0"/>
          </a:p>
          <a:p>
            <a:pPr marL="285750" indent="-285750">
              <a:buFont typeface="Wingdings" pitchFamily="2" charset="2"/>
              <a:buChar char="Ø"/>
            </a:pPr>
            <a:r>
              <a:rPr lang="tr-TR" dirty="0">
                <a:solidFill>
                  <a:schemeClr val="accent3">
                    <a:lumMod val="60000"/>
                    <a:lumOff val="40000"/>
                  </a:schemeClr>
                </a:solidFill>
              </a:rPr>
              <a:t>Çünkü çocuğa dilediğini vermenin ona karşı koymaktan daha kolay olduğu düşüncesini kendilerine yerleştirmiştirler. Çocuğu en kolay metotla büyütmektedirler. </a:t>
            </a:r>
          </a:p>
          <a:p>
            <a:pPr marL="285750" indent="-285750">
              <a:buFont typeface="Wingdings" pitchFamily="2" charset="2"/>
              <a:buChar char="Ø"/>
            </a:pPr>
            <a:r>
              <a:rPr lang="tr-TR" dirty="0">
                <a:solidFill>
                  <a:schemeClr val="accent3">
                    <a:lumMod val="60000"/>
                    <a:lumOff val="40000"/>
                  </a:schemeClr>
                </a:solidFill>
              </a:rPr>
              <a:t>Bırak ver de ağlamasın, siz hiç çocuk olmadınız mı? </a:t>
            </a:r>
          </a:p>
          <a:p>
            <a:pPr marL="285750" indent="-285750">
              <a:buFont typeface="Wingdings" pitchFamily="2" charset="2"/>
              <a:buChar char="Ø"/>
            </a:pPr>
            <a:r>
              <a:rPr lang="tr-TR" dirty="0">
                <a:solidFill>
                  <a:schemeClr val="accent3">
                    <a:lumMod val="60000"/>
                    <a:lumOff val="40000"/>
                  </a:schemeClr>
                </a:solidFill>
              </a:rPr>
              <a:t>Bu tip anne babalar kendi yaşamadıklarını çocuklarının yaşamasını isterler. </a:t>
            </a:r>
          </a:p>
        </p:txBody>
      </p:sp>
      <p:sp>
        <p:nvSpPr>
          <p:cNvPr id="3" name="Slayt Numarası Yer Tutucusu 2"/>
          <p:cNvSpPr>
            <a:spLocks noGrp="1"/>
          </p:cNvSpPr>
          <p:nvPr>
            <p:ph type="sldNum" sz="quarter" idx="12"/>
          </p:nvPr>
        </p:nvSpPr>
        <p:spPr/>
        <p:txBody>
          <a:bodyPr/>
          <a:lstStyle/>
          <a:p>
            <a:fld id="{E6CC4CF1-E157-4204-9E91-CE4C647E7326}" type="slidenum">
              <a:rPr lang="tr-TR" smtClean="0"/>
              <a:pPr/>
              <a:t>10</a:t>
            </a:fld>
            <a:endParaRPr lang="tr-TR"/>
          </a:p>
        </p:txBody>
      </p:sp>
    </p:spTree>
    <p:extLst>
      <p:ext uri="{BB962C8B-B14F-4D97-AF65-F5344CB8AC3E}">
        <p14:creationId xmlns="" xmlns:p14="http://schemas.microsoft.com/office/powerpoint/2010/main" val="1427971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980728"/>
            <a:ext cx="6480720" cy="1200329"/>
          </a:xfrm>
          <a:prstGeom prst="rect">
            <a:avLst/>
          </a:prstGeom>
        </p:spPr>
        <p:txBody>
          <a:bodyPr wrap="square">
            <a:spAutoFit/>
          </a:bodyPr>
          <a:lstStyle/>
          <a:p>
            <a:endParaRPr lang="tr-TR" dirty="0"/>
          </a:p>
          <a:p>
            <a:r>
              <a:rPr lang="tr-TR" dirty="0" smtClean="0">
                <a:solidFill>
                  <a:schemeClr val="accent3">
                    <a:lumMod val="60000"/>
                    <a:lumOff val="40000"/>
                  </a:schemeClr>
                </a:solidFill>
              </a:rPr>
              <a:t> Bu </a:t>
            </a:r>
            <a:r>
              <a:rPr lang="tr-TR" dirty="0">
                <a:solidFill>
                  <a:schemeClr val="accent3">
                    <a:lumMod val="60000"/>
                    <a:lumOff val="40000"/>
                  </a:schemeClr>
                </a:solidFill>
              </a:rPr>
              <a:t>tarz yetiştirilen çocuklar en büyük problemlerini evliliklerinde yaşarlar… </a:t>
            </a:r>
            <a:endParaRPr lang="tr-TR" dirty="0" smtClean="0">
              <a:solidFill>
                <a:schemeClr val="accent3">
                  <a:lumMod val="60000"/>
                  <a:lumOff val="40000"/>
                </a:schemeClr>
              </a:solidFill>
            </a:endParaRPr>
          </a:p>
          <a:p>
            <a:r>
              <a:rPr lang="tr-TR" dirty="0" smtClean="0">
                <a:solidFill>
                  <a:schemeClr val="accent3">
                    <a:lumMod val="60000"/>
                    <a:lumOff val="40000"/>
                  </a:schemeClr>
                </a:solidFill>
              </a:rPr>
              <a:t>Çünkü</a:t>
            </a:r>
            <a:r>
              <a:rPr lang="tr-TR" dirty="0">
                <a:solidFill>
                  <a:schemeClr val="accent3">
                    <a:lumMod val="60000"/>
                    <a:lumOff val="40000"/>
                  </a:schemeClr>
                </a:solidFill>
              </a:rPr>
              <a:t>; </a:t>
            </a:r>
          </a:p>
        </p:txBody>
      </p:sp>
      <p:sp>
        <p:nvSpPr>
          <p:cNvPr id="3" name="Dikdörtgen 2"/>
          <p:cNvSpPr/>
          <p:nvPr/>
        </p:nvSpPr>
        <p:spPr>
          <a:xfrm>
            <a:off x="971600" y="2564904"/>
            <a:ext cx="6696744" cy="3139321"/>
          </a:xfrm>
          <a:prstGeom prst="rect">
            <a:avLst/>
          </a:prstGeom>
        </p:spPr>
        <p:txBody>
          <a:bodyPr wrap="square">
            <a:spAutoFit/>
          </a:bodyPr>
          <a:lstStyle/>
          <a:p>
            <a:endParaRPr lang="tr-TR" dirty="0"/>
          </a:p>
          <a:p>
            <a:r>
              <a:rPr lang="tr-TR" dirty="0">
                <a:solidFill>
                  <a:schemeClr val="accent3">
                    <a:lumMod val="60000"/>
                    <a:lumOff val="40000"/>
                  </a:schemeClr>
                </a:solidFill>
              </a:rPr>
              <a:t>Serbest tutumla yetişen çocukların özellikleri </a:t>
            </a:r>
          </a:p>
          <a:p>
            <a:r>
              <a:rPr lang="tr-TR" dirty="0">
                <a:solidFill>
                  <a:schemeClr val="accent3">
                    <a:lumMod val="60000"/>
                    <a:lumOff val="40000"/>
                  </a:schemeClr>
                </a:solidFill>
              </a:rPr>
              <a:t>&amp; Devamlı birilerinden hizmet beklerler </a:t>
            </a:r>
          </a:p>
          <a:p>
            <a:r>
              <a:rPr lang="tr-TR" dirty="0">
                <a:solidFill>
                  <a:schemeClr val="accent3">
                    <a:lumMod val="60000"/>
                    <a:lumOff val="40000"/>
                  </a:schemeClr>
                </a:solidFill>
              </a:rPr>
              <a:t>&amp; Her isteklerinin yapılmasını beklerler </a:t>
            </a:r>
          </a:p>
          <a:p>
            <a:r>
              <a:rPr lang="tr-TR" dirty="0">
                <a:solidFill>
                  <a:schemeClr val="accent3">
                    <a:lumMod val="60000"/>
                    <a:lumOff val="40000"/>
                  </a:schemeClr>
                </a:solidFill>
              </a:rPr>
              <a:t>&amp; Okuldaki kurallarla karşı karşıya kaldıklarında hayal kırıklığına uğrarlar </a:t>
            </a:r>
          </a:p>
          <a:p>
            <a:r>
              <a:rPr lang="tr-TR" dirty="0">
                <a:solidFill>
                  <a:schemeClr val="accent3">
                    <a:lumMod val="60000"/>
                    <a:lumOff val="40000"/>
                  </a:schemeClr>
                </a:solidFill>
              </a:rPr>
              <a:t>&amp; Diğerlerinin dikkatini çekmeye çalışırlar </a:t>
            </a:r>
          </a:p>
          <a:p>
            <a:r>
              <a:rPr lang="tr-TR" dirty="0">
                <a:solidFill>
                  <a:schemeClr val="accent3">
                    <a:lumMod val="60000"/>
                    <a:lumOff val="40000"/>
                  </a:schemeClr>
                </a:solidFill>
              </a:rPr>
              <a:t>&amp; Bencil ve saygısızdırlar </a:t>
            </a:r>
          </a:p>
          <a:p>
            <a:r>
              <a:rPr lang="tr-TR" dirty="0">
                <a:solidFill>
                  <a:schemeClr val="accent3">
                    <a:lumMod val="60000"/>
                    <a:lumOff val="40000"/>
                  </a:schemeClr>
                </a:solidFill>
              </a:rPr>
              <a:t>&amp; İstekleri buyruk niteliği taşımaktadır </a:t>
            </a:r>
          </a:p>
          <a:p>
            <a:r>
              <a:rPr lang="tr-TR" dirty="0">
                <a:solidFill>
                  <a:schemeClr val="accent3">
                    <a:lumMod val="60000"/>
                    <a:lumOff val="40000"/>
                  </a:schemeClr>
                </a:solidFill>
              </a:rPr>
              <a:t>&amp; Toplumun vermediği hakları kendilerine tanımaya çalışırlar </a:t>
            </a:r>
          </a:p>
        </p:txBody>
      </p:sp>
      <p:sp>
        <p:nvSpPr>
          <p:cNvPr id="4" name="Slayt Numarası Yer Tutucusu 3"/>
          <p:cNvSpPr>
            <a:spLocks noGrp="1"/>
          </p:cNvSpPr>
          <p:nvPr>
            <p:ph type="sldNum" sz="quarter" idx="12"/>
          </p:nvPr>
        </p:nvSpPr>
        <p:spPr/>
        <p:txBody>
          <a:bodyPr/>
          <a:lstStyle/>
          <a:p>
            <a:fld id="{E6CC4CF1-E157-4204-9E91-CE4C647E7326}" type="slidenum">
              <a:rPr lang="tr-TR" smtClean="0"/>
              <a:pPr/>
              <a:t>11</a:t>
            </a:fld>
            <a:endParaRPr lang="tr-TR"/>
          </a:p>
        </p:txBody>
      </p:sp>
    </p:spTree>
    <p:extLst>
      <p:ext uri="{BB962C8B-B14F-4D97-AF65-F5344CB8AC3E}">
        <p14:creationId xmlns="" xmlns:p14="http://schemas.microsoft.com/office/powerpoint/2010/main" val="2925531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404664"/>
            <a:ext cx="7848872" cy="1077218"/>
          </a:xfrm>
          <a:prstGeom prst="rect">
            <a:avLst/>
          </a:prstGeom>
        </p:spPr>
        <p:txBody>
          <a:bodyPr wrap="square">
            <a:spAutoFit/>
          </a:bodyPr>
          <a:lstStyle/>
          <a:p>
            <a:endParaRPr lang="tr-TR" sz="3200" b="1" dirty="0">
              <a:solidFill>
                <a:schemeClr val="accent6">
                  <a:lumMod val="75000"/>
                </a:schemeClr>
              </a:solidFill>
              <a:latin typeface="Algerian" pitchFamily="82" charset="0"/>
            </a:endParaRPr>
          </a:p>
          <a:p>
            <a:r>
              <a:rPr lang="tr-TR" sz="3200" b="1" dirty="0">
                <a:solidFill>
                  <a:schemeClr val="accent6">
                    <a:lumMod val="75000"/>
                  </a:schemeClr>
                </a:solidFill>
                <a:latin typeface="Algerian" pitchFamily="82" charset="0"/>
              </a:rPr>
              <a:t>AŞIRI KORUYUCU </a:t>
            </a:r>
            <a:r>
              <a:rPr lang="tr-TR" sz="3200" b="1" dirty="0" smtClean="0">
                <a:solidFill>
                  <a:schemeClr val="accent6">
                    <a:lumMod val="75000"/>
                  </a:schemeClr>
                </a:solidFill>
                <a:latin typeface="Algerian" pitchFamily="82" charset="0"/>
              </a:rPr>
              <a:t> ANNE-BABA </a:t>
            </a:r>
            <a:r>
              <a:rPr lang="tr-TR" sz="3200" b="1" dirty="0">
                <a:solidFill>
                  <a:schemeClr val="accent6">
                    <a:lumMod val="75000"/>
                  </a:schemeClr>
                </a:solidFill>
                <a:latin typeface="Algerian" pitchFamily="82" charset="0"/>
              </a:rPr>
              <a:t>TUTUMU </a:t>
            </a:r>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1507925"/>
            <a:ext cx="7632848" cy="50894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E6CC4CF1-E157-4204-9E91-CE4C647E7326}" type="slidenum">
              <a:rPr lang="tr-TR" smtClean="0"/>
              <a:pPr/>
              <a:t>12</a:t>
            </a:fld>
            <a:endParaRPr lang="tr-TR"/>
          </a:p>
        </p:txBody>
      </p:sp>
    </p:spTree>
    <p:extLst>
      <p:ext uri="{BB962C8B-B14F-4D97-AF65-F5344CB8AC3E}">
        <p14:creationId xmlns="" xmlns:p14="http://schemas.microsoft.com/office/powerpoint/2010/main" val="4125439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612845"/>
            <a:ext cx="7488832" cy="3693319"/>
          </a:xfrm>
          <a:prstGeom prst="rect">
            <a:avLst/>
          </a:prstGeom>
        </p:spPr>
        <p:txBody>
          <a:bodyPr wrap="square">
            <a:spAutoFit/>
          </a:bodyPr>
          <a:lstStyle/>
          <a:p>
            <a:endParaRPr lang="tr-TR" dirty="0">
              <a:solidFill>
                <a:schemeClr val="accent3">
                  <a:lumMod val="60000"/>
                  <a:lumOff val="40000"/>
                </a:schemeClr>
              </a:solidFill>
            </a:endParaRPr>
          </a:p>
          <a:p>
            <a:endParaRPr lang="tr-TR" dirty="0">
              <a:solidFill>
                <a:schemeClr val="accent3">
                  <a:lumMod val="60000"/>
                  <a:lumOff val="40000"/>
                </a:schemeClr>
              </a:solidFill>
            </a:endParaRPr>
          </a:p>
          <a:p>
            <a:r>
              <a:rPr lang="tr-TR" dirty="0">
                <a:solidFill>
                  <a:schemeClr val="accent3">
                    <a:lumMod val="60000"/>
                    <a:lumOff val="40000"/>
                  </a:schemeClr>
                </a:solidFill>
              </a:rPr>
              <a:t>Çocuğun gelişimine göre davranmasına fırsat verilmez. </a:t>
            </a:r>
          </a:p>
          <a:p>
            <a:r>
              <a:rPr lang="tr-TR" dirty="0">
                <a:solidFill>
                  <a:schemeClr val="accent3">
                    <a:lumMod val="60000"/>
                    <a:lumOff val="40000"/>
                  </a:schemeClr>
                </a:solidFill>
              </a:rPr>
              <a:t>Aşırı koruyucu anne, çocuğuyla öyle bütünleşir ki onun büyüdüğünü ve olgunlaşabildiğini asla kabul etmek istemez. </a:t>
            </a:r>
          </a:p>
          <a:p>
            <a:r>
              <a:rPr lang="tr-TR" dirty="0">
                <a:solidFill>
                  <a:schemeClr val="accent3">
                    <a:lumMod val="60000"/>
                    <a:lumOff val="40000"/>
                  </a:schemeClr>
                </a:solidFill>
              </a:rPr>
              <a:t>Bu tür anne babalar ergenlik çağında bulunan çocuklarına bile kendileri banyo yaptırmak isterler. Çocuğun veya gencin kıyafetini anne baba seçer. Çocuğa evde, seçim konusunda pek söz hakkı verilmez. </a:t>
            </a:r>
          </a:p>
          <a:p>
            <a:r>
              <a:rPr lang="tr-TR" dirty="0">
                <a:solidFill>
                  <a:schemeClr val="accent3">
                    <a:lumMod val="60000"/>
                    <a:lumOff val="40000"/>
                  </a:schemeClr>
                </a:solidFill>
              </a:rPr>
              <a:t>Bu ailede, çocuk büyümüş olmasına rağmen anne çocuğuyla yatmak ister. Sebep olarak da geceleyin çocuk korkulu rüya görürde korkarsa ben onun sesini duyamam, yanında olamam diye söylerler. </a:t>
            </a:r>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79712" y="4581128"/>
            <a:ext cx="4464496" cy="18097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E6CC4CF1-E157-4204-9E91-CE4C647E7326}" type="slidenum">
              <a:rPr lang="tr-TR" smtClean="0"/>
              <a:pPr/>
              <a:t>13</a:t>
            </a:fld>
            <a:endParaRPr lang="tr-TR"/>
          </a:p>
        </p:txBody>
      </p:sp>
    </p:spTree>
    <p:extLst>
      <p:ext uri="{BB962C8B-B14F-4D97-AF65-F5344CB8AC3E}">
        <p14:creationId xmlns="" xmlns:p14="http://schemas.microsoft.com/office/powerpoint/2010/main" val="1859477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2996952"/>
            <a:ext cx="5742384" cy="2923877"/>
          </a:xfrm>
          <a:prstGeom prst="rect">
            <a:avLst/>
          </a:prstGeom>
        </p:spPr>
        <p:txBody>
          <a:bodyPr wrap="square">
            <a:spAutoFit/>
          </a:bodyPr>
          <a:lstStyle/>
          <a:p>
            <a:endParaRPr lang="tr-TR" dirty="0">
              <a:solidFill>
                <a:schemeClr val="accent3">
                  <a:lumMod val="60000"/>
                  <a:lumOff val="40000"/>
                </a:schemeClr>
              </a:solidFill>
            </a:endParaRPr>
          </a:p>
          <a:p>
            <a:endParaRPr lang="tr-TR" dirty="0">
              <a:solidFill>
                <a:schemeClr val="accent3">
                  <a:lumMod val="60000"/>
                  <a:lumOff val="40000"/>
                </a:schemeClr>
              </a:solidFill>
            </a:endParaRPr>
          </a:p>
          <a:p>
            <a:r>
              <a:rPr lang="tr-TR" sz="2000" dirty="0" smtClean="0">
                <a:solidFill>
                  <a:schemeClr val="accent6">
                    <a:lumMod val="75000"/>
                  </a:schemeClr>
                </a:solidFill>
              </a:rPr>
              <a:t>Korucu </a:t>
            </a:r>
            <a:r>
              <a:rPr lang="tr-TR" sz="2000" dirty="0">
                <a:solidFill>
                  <a:schemeClr val="accent6">
                    <a:lumMod val="75000"/>
                  </a:schemeClr>
                </a:solidFill>
              </a:rPr>
              <a:t>tutumla yetişen çocukların özellikleri </a:t>
            </a:r>
          </a:p>
          <a:p>
            <a:r>
              <a:rPr lang="tr-TR" dirty="0">
                <a:solidFill>
                  <a:schemeClr val="accent3">
                    <a:lumMod val="60000"/>
                    <a:lumOff val="40000"/>
                  </a:schemeClr>
                </a:solidFill>
              </a:rPr>
              <a:t> Aşırı bağımlı, özgüveni gelişmemiştir </a:t>
            </a:r>
          </a:p>
          <a:p>
            <a:r>
              <a:rPr lang="tr-TR" dirty="0">
                <a:solidFill>
                  <a:schemeClr val="accent3">
                    <a:lumMod val="60000"/>
                    <a:lumOff val="40000"/>
                  </a:schemeClr>
                </a:solidFill>
              </a:rPr>
              <a:t> Sosyal gelişimi zedelenir </a:t>
            </a:r>
          </a:p>
          <a:p>
            <a:r>
              <a:rPr lang="tr-TR" dirty="0">
                <a:solidFill>
                  <a:schemeClr val="accent3">
                    <a:lumMod val="60000"/>
                    <a:lumOff val="40000"/>
                  </a:schemeClr>
                </a:solidFill>
              </a:rPr>
              <a:t>Toplum tarafından kabulü zorlaşır </a:t>
            </a:r>
          </a:p>
          <a:p>
            <a:r>
              <a:rPr lang="tr-TR" dirty="0">
                <a:solidFill>
                  <a:schemeClr val="accent3">
                    <a:lumMod val="60000"/>
                    <a:lumOff val="40000"/>
                  </a:schemeClr>
                </a:solidFill>
              </a:rPr>
              <a:t> Kendini gruba kabul ettirmek için isyankar olabilir </a:t>
            </a:r>
          </a:p>
          <a:p>
            <a:r>
              <a:rPr lang="tr-TR" dirty="0">
                <a:solidFill>
                  <a:schemeClr val="accent3">
                    <a:lumMod val="60000"/>
                    <a:lumOff val="40000"/>
                  </a:schemeClr>
                </a:solidFill>
              </a:rPr>
              <a:t>Tek başına kararlar alamazlar </a:t>
            </a:r>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31863" y="267420"/>
            <a:ext cx="6381750" cy="2762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E6CC4CF1-E157-4204-9E91-CE4C647E7326}" type="slidenum">
              <a:rPr lang="tr-TR" smtClean="0"/>
              <a:pPr/>
              <a:t>14</a:t>
            </a:fld>
            <a:endParaRPr lang="tr-TR"/>
          </a:p>
        </p:txBody>
      </p:sp>
    </p:spTree>
    <p:extLst>
      <p:ext uri="{BB962C8B-B14F-4D97-AF65-F5344CB8AC3E}">
        <p14:creationId xmlns="" xmlns:p14="http://schemas.microsoft.com/office/powerpoint/2010/main" val="536681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71600" y="764144"/>
            <a:ext cx="6264696" cy="461665"/>
          </a:xfrm>
          <a:prstGeom prst="rect">
            <a:avLst/>
          </a:prstGeom>
          <a:noFill/>
        </p:spPr>
        <p:txBody>
          <a:bodyPr wrap="square" rtlCol="0">
            <a:spAutoFit/>
          </a:bodyPr>
          <a:lstStyle/>
          <a:p>
            <a:r>
              <a:rPr lang="tr-TR" sz="2400" dirty="0" smtClean="0">
                <a:solidFill>
                  <a:schemeClr val="accent6">
                    <a:lumMod val="75000"/>
                  </a:schemeClr>
                </a:solidFill>
                <a:latin typeface="Algerian" pitchFamily="82" charset="0"/>
              </a:rPr>
              <a:t>İLGİSİZ – KAYITSIZ ANNE BABA TUTUMU</a:t>
            </a:r>
            <a:endParaRPr lang="tr-TR" sz="2400" dirty="0">
              <a:solidFill>
                <a:schemeClr val="accent6">
                  <a:lumMod val="75000"/>
                </a:schemeClr>
              </a:solidFill>
              <a:latin typeface="Algerian" pitchFamily="82" charset="0"/>
            </a:endParaRPr>
          </a:p>
        </p:txBody>
      </p:sp>
      <p:pic>
        <p:nvPicPr>
          <p:cNvPr id="1024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484784"/>
            <a:ext cx="7632848" cy="32967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Metin kutusu 2"/>
          <p:cNvSpPr txBox="1"/>
          <p:nvPr/>
        </p:nvSpPr>
        <p:spPr>
          <a:xfrm>
            <a:off x="1187624" y="5589240"/>
            <a:ext cx="7416824" cy="646331"/>
          </a:xfrm>
          <a:prstGeom prst="rect">
            <a:avLst/>
          </a:prstGeom>
          <a:noFill/>
        </p:spPr>
        <p:txBody>
          <a:bodyPr wrap="square" rtlCol="0">
            <a:spAutoFit/>
          </a:bodyPr>
          <a:lstStyle/>
          <a:p>
            <a:r>
              <a:rPr lang="tr-TR" dirty="0" smtClean="0">
                <a:solidFill>
                  <a:schemeClr val="accent3">
                    <a:lumMod val="60000"/>
                    <a:lumOff val="40000"/>
                  </a:schemeClr>
                </a:solidFill>
              </a:rPr>
              <a:t>ÇOK ÇOCUKLU AİLELERDE GÖRÜLME SIKLIĞI DAHA FAZLADIR</a:t>
            </a:r>
            <a:r>
              <a:rPr lang="tr-TR" dirty="0" smtClean="0"/>
              <a:t>.</a:t>
            </a:r>
            <a:endParaRPr lang="tr-TR" dirty="0"/>
          </a:p>
        </p:txBody>
      </p:sp>
      <p:sp>
        <p:nvSpPr>
          <p:cNvPr id="4" name="Slayt Numarası Yer Tutucusu 3"/>
          <p:cNvSpPr>
            <a:spLocks noGrp="1"/>
          </p:cNvSpPr>
          <p:nvPr>
            <p:ph type="sldNum" sz="quarter" idx="12"/>
          </p:nvPr>
        </p:nvSpPr>
        <p:spPr/>
        <p:txBody>
          <a:bodyPr/>
          <a:lstStyle/>
          <a:p>
            <a:fld id="{E6CC4CF1-E157-4204-9E91-CE4C647E7326}" type="slidenum">
              <a:rPr lang="tr-TR" smtClean="0"/>
              <a:pPr/>
              <a:t>15</a:t>
            </a:fld>
            <a:endParaRPr lang="tr-TR"/>
          </a:p>
        </p:txBody>
      </p:sp>
    </p:spTree>
    <p:extLst>
      <p:ext uri="{BB962C8B-B14F-4D97-AF65-F5344CB8AC3E}">
        <p14:creationId xmlns="" xmlns:p14="http://schemas.microsoft.com/office/powerpoint/2010/main" val="2242918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474345"/>
            <a:ext cx="6768752" cy="4524315"/>
          </a:xfrm>
          <a:prstGeom prst="rect">
            <a:avLst/>
          </a:prstGeom>
        </p:spPr>
        <p:txBody>
          <a:bodyPr wrap="square">
            <a:spAutoFit/>
          </a:bodyPr>
          <a:lstStyle/>
          <a:p>
            <a:endParaRPr lang="tr-TR" dirty="0"/>
          </a:p>
          <a:p>
            <a:endParaRPr lang="tr-TR" dirty="0">
              <a:solidFill>
                <a:schemeClr val="accent3">
                  <a:lumMod val="60000"/>
                  <a:lumOff val="40000"/>
                </a:schemeClr>
              </a:solidFill>
            </a:endParaRPr>
          </a:p>
          <a:p>
            <a:r>
              <a:rPr lang="tr-TR" dirty="0">
                <a:solidFill>
                  <a:schemeClr val="accent3">
                    <a:lumMod val="60000"/>
                    <a:lumOff val="40000"/>
                  </a:schemeClr>
                </a:solidFill>
              </a:rPr>
              <a:t>Çocuğun davranışları karşısında ilgisiz ve vurdumduymaz davranışlar sergileyen anne babalardır. Bu tip aileler için çocuğun varlığı ile yokluğu belli değildir. </a:t>
            </a:r>
          </a:p>
          <a:p>
            <a:r>
              <a:rPr lang="tr-TR" dirty="0">
                <a:solidFill>
                  <a:schemeClr val="accent3">
                    <a:lumMod val="60000"/>
                    <a:lumOff val="40000"/>
                  </a:schemeClr>
                </a:solidFill>
              </a:rPr>
              <a:t>Çocuk anne babayı rahatsız etmediği müddetçe, çocukla ilgili problem yoktur, eğer çocuk anne babayı rahatsız ederse o zaman çocuk ile ilgili gündem oluşur. </a:t>
            </a:r>
          </a:p>
          <a:p>
            <a:r>
              <a:rPr lang="tr-TR" dirty="0">
                <a:solidFill>
                  <a:schemeClr val="accent3">
                    <a:lumMod val="60000"/>
                    <a:lumOff val="40000"/>
                  </a:schemeClr>
                </a:solidFill>
              </a:rPr>
              <a:t>Bu gündem daha çok şikayetlerle doludur. Bu tip ailelerde çocuk fiziksel ve duygusal yalnızlığa itilmektedir. </a:t>
            </a:r>
          </a:p>
          <a:p>
            <a:r>
              <a:rPr lang="tr-TR" dirty="0">
                <a:solidFill>
                  <a:schemeClr val="accent3">
                    <a:lumMod val="60000"/>
                    <a:lumOff val="40000"/>
                  </a:schemeClr>
                </a:solidFill>
              </a:rPr>
              <a:t> Çocuğun hareketlerinin görmezlikten gelinerek dışlanması söz konusudur. </a:t>
            </a:r>
          </a:p>
          <a:p>
            <a:r>
              <a:rPr lang="tr-TR" dirty="0">
                <a:solidFill>
                  <a:schemeClr val="accent3">
                    <a:lumMod val="60000"/>
                    <a:lumOff val="40000"/>
                  </a:schemeClr>
                </a:solidFill>
              </a:rPr>
              <a:t>Anne, baba, çocuk arasında iletişim kopukluğu vardır. Ailenin çocuğa tepkileri düşük seviyededir. </a:t>
            </a:r>
          </a:p>
        </p:txBody>
      </p:sp>
      <p:sp>
        <p:nvSpPr>
          <p:cNvPr id="3" name="Slayt Numarası Yer Tutucusu 2"/>
          <p:cNvSpPr>
            <a:spLocks noGrp="1"/>
          </p:cNvSpPr>
          <p:nvPr>
            <p:ph type="sldNum" sz="quarter" idx="12"/>
          </p:nvPr>
        </p:nvSpPr>
        <p:spPr/>
        <p:txBody>
          <a:bodyPr/>
          <a:lstStyle/>
          <a:p>
            <a:fld id="{E6CC4CF1-E157-4204-9E91-CE4C647E7326}" type="slidenum">
              <a:rPr lang="tr-TR" smtClean="0"/>
              <a:pPr/>
              <a:t>16</a:t>
            </a:fld>
            <a:endParaRPr lang="tr-TR"/>
          </a:p>
        </p:txBody>
      </p:sp>
    </p:spTree>
    <p:extLst>
      <p:ext uri="{BB962C8B-B14F-4D97-AF65-F5344CB8AC3E}">
        <p14:creationId xmlns="" xmlns:p14="http://schemas.microsoft.com/office/powerpoint/2010/main" val="1273599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59632" y="1443841"/>
            <a:ext cx="5832648" cy="3785652"/>
          </a:xfrm>
          <a:prstGeom prst="rect">
            <a:avLst/>
          </a:prstGeom>
        </p:spPr>
        <p:txBody>
          <a:bodyPr wrap="square">
            <a:spAutoFit/>
          </a:bodyPr>
          <a:lstStyle/>
          <a:p>
            <a:endParaRPr lang="tr-TR" sz="2000" dirty="0"/>
          </a:p>
          <a:p>
            <a:r>
              <a:rPr lang="tr-TR" sz="2000" dirty="0">
                <a:solidFill>
                  <a:schemeClr val="accent6">
                    <a:lumMod val="75000"/>
                  </a:schemeClr>
                </a:solidFill>
              </a:rPr>
              <a:t>İlgisiz kayıtsız tutumla yetişen çocukların özellikleri </a:t>
            </a:r>
          </a:p>
          <a:p>
            <a:r>
              <a:rPr lang="tr-TR" dirty="0">
                <a:solidFill>
                  <a:schemeClr val="accent3">
                    <a:lumMod val="60000"/>
                    <a:lumOff val="40000"/>
                  </a:schemeClr>
                </a:solidFill>
              </a:rPr>
              <a:t> Çocuk dikkat çekmek için etrafına zarar verebilir </a:t>
            </a:r>
          </a:p>
          <a:p>
            <a:r>
              <a:rPr lang="tr-TR" dirty="0">
                <a:solidFill>
                  <a:schemeClr val="accent3">
                    <a:lumMod val="60000"/>
                    <a:lumOff val="40000"/>
                  </a:schemeClr>
                </a:solidFill>
              </a:rPr>
              <a:t> İnsanlarla ilişki kuramaması sonucu sosyal gelişmesinde gecikme ve saldırganlık sergileyebilir. </a:t>
            </a:r>
          </a:p>
          <a:p>
            <a:r>
              <a:rPr lang="tr-TR" dirty="0">
                <a:solidFill>
                  <a:schemeClr val="accent3">
                    <a:lumMod val="60000"/>
                    <a:lumOff val="40000"/>
                  </a:schemeClr>
                </a:solidFill>
              </a:rPr>
              <a:t>Sözlü iletişim yetersizliğinden dolayı dil gelişiminde gecikme, konuşma bozuklukları ortaya çıkabilir </a:t>
            </a:r>
          </a:p>
          <a:p>
            <a:r>
              <a:rPr lang="tr-TR" dirty="0">
                <a:solidFill>
                  <a:schemeClr val="accent3">
                    <a:lumMod val="60000"/>
                    <a:lumOff val="40000"/>
                  </a:schemeClr>
                </a:solidFill>
              </a:rPr>
              <a:t>Özgüven sorunu yaşar </a:t>
            </a:r>
          </a:p>
          <a:p>
            <a:r>
              <a:rPr lang="fi-FI" dirty="0">
                <a:solidFill>
                  <a:schemeClr val="accent3">
                    <a:lumMod val="60000"/>
                    <a:lumOff val="40000"/>
                  </a:schemeClr>
                </a:solidFill>
              </a:rPr>
              <a:t>Hayattan ve kendisinden beklentisi olmaz </a:t>
            </a:r>
          </a:p>
        </p:txBody>
      </p:sp>
      <p:sp>
        <p:nvSpPr>
          <p:cNvPr id="3" name="Slayt Numarası Yer Tutucusu 2"/>
          <p:cNvSpPr>
            <a:spLocks noGrp="1"/>
          </p:cNvSpPr>
          <p:nvPr>
            <p:ph type="sldNum" sz="quarter" idx="12"/>
          </p:nvPr>
        </p:nvSpPr>
        <p:spPr/>
        <p:txBody>
          <a:bodyPr/>
          <a:lstStyle/>
          <a:p>
            <a:fld id="{E6CC4CF1-E157-4204-9E91-CE4C647E7326}" type="slidenum">
              <a:rPr lang="tr-TR" smtClean="0"/>
              <a:pPr/>
              <a:t>17</a:t>
            </a:fld>
            <a:endParaRPr lang="tr-TR"/>
          </a:p>
        </p:txBody>
      </p:sp>
    </p:spTree>
    <p:extLst>
      <p:ext uri="{BB962C8B-B14F-4D97-AF65-F5344CB8AC3E}">
        <p14:creationId xmlns="" xmlns:p14="http://schemas.microsoft.com/office/powerpoint/2010/main" val="272323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115616" y="1196751"/>
            <a:ext cx="7390750" cy="584775"/>
          </a:xfrm>
          <a:prstGeom prst="rect">
            <a:avLst/>
          </a:prstGeom>
          <a:noFill/>
        </p:spPr>
        <p:txBody>
          <a:bodyPr wrap="square" rtlCol="0">
            <a:spAutoFit/>
          </a:bodyPr>
          <a:lstStyle/>
          <a:p>
            <a:r>
              <a:rPr lang="tr-TR" sz="3200" dirty="0" smtClean="0">
                <a:solidFill>
                  <a:schemeClr val="accent6">
                    <a:lumMod val="75000"/>
                  </a:schemeClr>
                </a:solidFill>
                <a:latin typeface="Algerian" pitchFamily="82" charset="0"/>
              </a:rPr>
              <a:t>DENGESİZ ANNE BABA TUTUMLARI</a:t>
            </a:r>
            <a:endParaRPr lang="tr-TR" sz="3200" dirty="0">
              <a:solidFill>
                <a:schemeClr val="accent6">
                  <a:lumMod val="75000"/>
                </a:schemeClr>
              </a:solidFill>
              <a:latin typeface="Algerian" pitchFamily="82" charset="0"/>
            </a:endParaRPr>
          </a:p>
        </p:txBody>
      </p:sp>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664" y="1916832"/>
            <a:ext cx="5904656" cy="24170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Dikdörtgen 3"/>
          <p:cNvSpPr/>
          <p:nvPr/>
        </p:nvSpPr>
        <p:spPr>
          <a:xfrm>
            <a:off x="1403648" y="4725144"/>
            <a:ext cx="5454352" cy="1477328"/>
          </a:xfrm>
          <a:prstGeom prst="rect">
            <a:avLst/>
          </a:prstGeom>
        </p:spPr>
        <p:txBody>
          <a:bodyPr wrap="square">
            <a:spAutoFit/>
          </a:bodyPr>
          <a:lstStyle/>
          <a:p>
            <a:pPr marL="285750" indent="-285750">
              <a:buFont typeface="Wingdings" pitchFamily="2" charset="2"/>
              <a:buChar char="Ø"/>
            </a:pPr>
            <a:r>
              <a:rPr lang="tr-TR" dirty="0" smtClean="0">
                <a:solidFill>
                  <a:schemeClr val="accent3">
                    <a:lumMod val="60000"/>
                    <a:lumOff val="40000"/>
                  </a:schemeClr>
                </a:solidFill>
              </a:rPr>
              <a:t> </a:t>
            </a:r>
            <a:r>
              <a:rPr lang="tr-TR" dirty="0">
                <a:solidFill>
                  <a:schemeClr val="accent3">
                    <a:lumMod val="60000"/>
                    <a:lumOff val="40000"/>
                  </a:schemeClr>
                </a:solidFill>
              </a:rPr>
              <a:t>Bu ailelerin kendi içinde davranış modelleri gelişmemiştir. Aile, aynı konu için bugün evet, yarın hayır diyebilir. Aile içi kararlar alınmamıştır. Aile bireyleri arasında düşünce birliği yoktur</a:t>
            </a:r>
          </a:p>
        </p:txBody>
      </p:sp>
      <p:sp>
        <p:nvSpPr>
          <p:cNvPr id="2" name="Slayt Numarası Yer Tutucusu 1"/>
          <p:cNvSpPr>
            <a:spLocks noGrp="1"/>
          </p:cNvSpPr>
          <p:nvPr>
            <p:ph type="sldNum" sz="quarter" idx="12"/>
          </p:nvPr>
        </p:nvSpPr>
        <p:spPr/>
        <p:txBody>
          <a:bodyPr/>
          <a:lstStyle/>
          <a:p>
            <a:fld id="{E6CC4CF1-E157-4204-9E91-CE4C647E7326}" type="slidenum">
              <a:rPr lang="tr-TR" smtClean="0"/>
              <a:pPr/>
              <a:t>18</a:t>
            </a:fld>
            <a:endParaRPr lang="tr-TR"/>
          </a:p>
        </p:txBody>
      </p:sp>
    </p:spTree>
    <p:extLst>
      <p:ext uri="{BB962C8B-B14F-4D97-AF65-F5344CB8AC3E}">
        <p14:creationId xmlns="" xmlns:p14="http://schemas.microsoft.com/office/powerpoint/2010/main" val="2615968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1028343"/>
            <a:ext cx="7200800" cy="3139321"/>
          </a:xfrm>
          <a:prstGeom prst="rect">
            <a:avLst/>
          </a:prstGeom>
        </p:spPr>
        <p:txBody>
          <a:bodyPr wrap="square">
            <a:spAutoFit/>
          </a:bodyPr>
          <a:lstStyle/>
          <a:p>
            <a:r>
              <a:rPr lang="tr-TR" dirty="0">
                <a:solidFill>
                  <a:schemeClr val="accent3">
                    <a:lumMod val="60000"/>
                    <a:lumOff val="40000"/>
                  </a:schemeClr>
                </a:solidFill>
              </a:rPr>
              <a:t>Ortak paylaşımların az olduğu, anne babadan birinin ya da her ikisinin yoğun iş ortamının olduğu durumlarda daha çok karşımıza çıkan bir aile modelidir. Anne baba arasında ortak paylaşımların az sayıda olması aile içi iletişimin ve birlikteliği olumsuz etkiler. Bu, eşlerin kendi kurallarını oluşturmalarına ve diğer eşi göz ardı ederek uygulamalarına sebep olur. Çocukta bu karmaşık düzen içerisinde kendi çıkarlarına göre hareket etmeyi öğrenir. Babadan izin alamayacağını anlayan çocuk anneye, anneden izin alamayacağını anlayan çocuk babaya yakınlaşır.</a:t>
            </a:r>
            <a:br>
              <a:rPr lang="tr-TR" dirty="0">
                <a:solidFill>
                  <a:schemeClr val="accent3">
                    <a:lumMod val="60000"/>
                    <a:lumOff val="40000"/>
                  </a:schemeClr>
                </a:solidFill>
              </a:rPr>
            </a:br>
            <a:endParaRPr lang="tr-TR" dirty="0">
              <a:solidFill>
                <a:schemeClr val="accent3">
                  <a:lumMod val="60000"/>
                  <a:lumOff val="40000"/>
                </a:schemeClr>
              </a:solidFill>
            </a:endParaRPr>
          </a:p>
        </p:txBody>
      </p:sp>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3933056"/>
            <a:ext cx="6699275" cy="26568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E6CC4CF1-E157-4204-9E91-CE4C647E7326}" type="slidenum">
              <a:rPr lang="tr-TR" smtClean="0"/>
              <a:pPr/>
              <a:t>19</a:t>
            </a:fld>
            <a:endParaRPr lang="tr-TR"/>
          </a:p>
        </p:txBody>
      </p:sp>
    </p:spTree>
    <p:extLst>
      <p:ext uri="{BB962C8B-B14F-4D97-AF65-F5344CB8AC3E}">
        <p14:creationId xmlns="" xmlns:p14="http://schemas.microsoft.com/office/powerpoint/2010/main" val="4197755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6000" y="2136339"/>
            <a:ext cx="4572000" cy="2862322"/>
          </a:xfrm>
          <a:prstGeom prst="rect">
            <a:avLst/>
          </a:prstGeom>
        </p:spPr>
        <p:txBody>
          <a:bodyPr>
            <a:spAutoFit/>
          </a:bodyPr>
          <a:lstStyle/>
          <a:p>
            <a:r>
              <a:rPr lang="tr-TR" b="1" dirty="0" smtClean="0">
                <a:solidFill>
                  <a:schemeClr val="accent3">
                    <a:lumMod val="60000"/>
                    <a:lumOff val="40000"/>
                  </a:schemeClr>
                </a:solidFill>
                <a:latin typeface="Bookman Old Style" pitchFamily="18" charset="0"/>
              </a:rPr>
              <a:t>1-Otoriter anne-baba tutumu</a:t>
            </a:r>
          </a:p>
          <a:p>
            <a:r>
              <a:rPr lang="tr-TR" b="1" dirty="0" smtClean="0">
                <a:solidFill>
                  <a:schemeClr val="accent3">
                    <a:lumMod val="60000"/>
                    <a:lumOff val="40000"/>
                  </a:schemeClr>
                </a:solidFill>
                <a:latin typeface="Bookman Old Style" pitchFamily="18" charset="0"/>
              </a:rPr>
              <a:t>2-Serbest anne-baba tutumu</a:t>
            </a:r>
          </a:p>
          <a:p>
            <a:r>
              <a:rPr lang="tr-TR" b="1" dirty="0" smtClean="0">
                <a:solidFill>
                  <a:schemeClr val="accent3">
                    <a:lumMod val="60000"/>
                    <a:lumOff val="40000"/>
                  </a:schemeClr>
                </a:solidFill>
                <a:latin typeface="Bookman Old Style" pitchFamily="18" charset="0"/>
              </a:rPr>
              <a:t>3-Aşırı koruyucu anne-baba tutumu</a:t>
            </a:r>
          </a:p>
          <a:p>
            <a:r>
              <a:rPr lang="tr-TR" b="1" dirty="0" smtClean="0">
                <a:solidFill>
                  <a:schemeClr val="accent3">
                    <a:lumMod val="60000"/>
                    <a:lumOff val="40000"/>
                  </a:schemeClr>
                </a:solidFill>
                <a:latin typeface="Bookman Old Style" pitchFamily="18" charset="0"/>
              </a:rPr>
              <a:t>4-İlgisiz kayıtsız anne-baba tutumu</a:t>
            </a:r>
          </a:p>
          <a:p>
            <a:r>
              <a:rPr lang="tr-TR" b="1" dirty="0" smtClean="0">
                <a:solidFill>
                  <a:schemeClr val="accent3">
                    <a:lumMod val="60000"/>
                    <a:lumOff val="40000"/>
                  </a:schemeClr>
                </a:solidFill>
                <a:latin typeface="Bookman Old Style" pitchFamily="18" charset="0"/>
              </a:rPr>
              <a:t>5-Dengesiz anne-baba tutumu</a:t>
            </a:r>
          </a:p>
          <a:p>
            <a:r>
              <a:rPr lang="tr-TR" b="1" dirty="0" smtClean="0">
                <a:solidFill>
                  <a:schemeClr val="accent3">
                    <a:lumMod val="60000"/>
                    <a:lumOff val="40000"/>
                  </a:schemeClr>
                </a:solidFill>
                <a:latin typeface="Bookman Old Style" pitchFamily="18" charset="0"/>
              </a:rPr>
              <a:t>6-Reddedici anne-baba tutumu</a:t>
            </a:r>
          </a:p>
          <a:p>
            <a:r>
              <a:rPr lang="tr-TR" b="1" dirty="0" smtClean="0">
                <a:solidFill>
                  <a:schemeClr val="accent3">
                    <a:lumMod val="60000"/>
                    <a:lumOff val="40000"/>
                  </a:schemeClr>
                </a:solidFill>
                <a:latin typeface="Bookman Old Style" pitchFamily="18" charset="0"/>
              </a:rPr>
              <a:t>7-Mükemmeliyetçi anne-baba tutumu</a:t>
            </a:r>
          </a:p>
          <a:p>
            <a:r>
              <a:rPr lang="tr-TR" b="1" dirty="0" smtClean="0">
                <a:solidFill>
                  <a:schemeClr val="accent3">
                    <a:lumMod val="60000"/>
                    <a:lumOff val="40000"/>
                  </a:schemeClr>
                </a:solidFill>
                <a:latin typeface="Bookman Old Style" pitchFamily="18" charset="0"/>
              </a:rPr>
              <a:t>8-Güven verici, destekleyici anne-baba tutumu</a:t>
            </a:r>
            <a:endParaRPr lang="tr-TR" b="1" dirty="0">
              <a:solidFill>
                <a:schemeClr val="accent3">
                  <a:lumMod val="60000"/>
                  <a:lumOff val="40000"/>
                </a:schemeClr>
              </a:solidFill>
              <a:latin typeface="Bookman Old Style" pitchFamily="18" charset="0"/>
            </a:endParaRPr>
          </a:p>
        </p:txBody>
      </p:sp>
      <p:sp>
        <p:nvSpPr>
          <p:cNvPr id="3" name="Metin kutusu 2"/>
          <p:cNvSpPr txBox="1"/>
          <p:nvPr/>
        </p:nvSpPr>
        <p:spPr>
          <a:xfrm>
            <a:off x="1979712" y="908720"/>
            <a:ext cx="4104456" cy="954107"/>
          </a:xfrm>
          <a:prstGeom prst="rect">
            <a:avLst/>
          </a:prstGeom>
          <a:noFill/>
        </p:spPr>
        <p:txBody>
          <a:bodyPr wrap="square" rtlCol="0">
            <a:spAutoFit/>
          </a:bodyPr>
          <a:lstStyle/>
          <a:p>
            <a:r>
              <a:rPr lang="tr-TR" sz="2800" b="1" dirty="0" smtClean="0">
                <a:solidFill>
                  <a:schemeClr val="accent6">
                    <a:lumMod val="75000"/>
                  </a:schemeClr>
                </a:solidFill>
                <a:latin typeface="Tempus Sans ITC" pitchFamily="82" charset="0"/>
              </a:rPr>
              <a:t>ANNE- BABA TUTUMLARI</a:t>
            </a:r>
            <a:endParaRPr lang="tr-TR" sz="2800" b="1" dirty="0">
              <a:solidFill>
                <a:schemeClr val="accent6">
                  <a:lumMod val="75000"/>
                </a:schemeClr>
              </a:solidFill>
              <a:latin typeface="Tempus Sans ITC" pitchFamily="82" charset="0"/>
            </a:endParaRPr>
          </a:p>
        </p:txBody>
      </p:sp>
      <p:sp>
        <p:nvSpPr>
          <p:cNvPr id="4" name="Slayt Numarası Yer Tutucusu 3"/>
          <p:cNvSpPr>
            <a:spLocks noGrp="1"/>
          </p:cNvSpPr>
          <p:nvPr>
            <p:ph type="sldNum" sz="quarter" idx="12"/>
          </p:nvPr>
        </p:nvSpPr>
        <p:spPr/>
        <p:txBody>
          <a:bodyPr/>
          <a:lstStyle/>
          <a:p>
            <a:fld id="{E6CC4CF1-E157-4204-9E91-CE4C647E7326}" type="slidenum">
              <a:rPr lang="tr-TR" smtClean="0"/>
              <a:pPr/>
              <a:t>2</a:t>
            </a:fld>
            <a:endParaRPr lang="tr-TR"/>
          </a:p>
        </p:txBody>
      </p:sp>
    </p:spTree>
    <p:extLst>
      <p:ext uri="{BB962C8B-B14F-4D97-AF65-F5344CB8AC3E}">
        <p14:creationId xmlns="" xmlns:p14="http://schemas.microsoft.com/office/powerpoint/2010/main" val="6918673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628800"/>
            <a:ext cx="5472608" cy="3200876"/>
          </a:xfrm>
          <a:prstGeom prst="rect">
            <a:avLst/>
          </a:prstGeom>
        </p:spPr>
        <p:txBody>
          <a:bodyPr wrap="square">
            <a:spAutoFit/>
          </a:bodyPr>
          <a:lstStyle/>
          <a:p>
            <a:endParaRPr lang="tr-TR" dirty="0"/>
          </a:p>
          <a:p>
            <a:endParaRPr lang="tr-TR" dirty="0"/>
          </a:p>
          <a:p>
            <a:r>
              <a:rPr lang="tr-TR" sz="2000" dirty="0" smtClean="0">
                <a:solidFill>
                  <a:schemeClr val="accent6">
                    <a:lumMod val="75000"/>
                  </a:schemeClr>
                </a:solidFill>
              </a:rPr>
              <a:t>Dengesiz </a:t>
            </a:r>
            <a:r>
              <a:rPr lang="tr-TR" sz="2000" dirty="0">
                <a:solidFill>
                  <a:schemeClr val="accent6">
                    <a:lumMod val="75000"/>
                  </a:schemeClr>
                </a:solidFill>
              </a:rPr>
              <a:t>ve kararsız tutumla yetişen çocukların özellikleri </a:t>
            </a:r>
          </a:p>
          <a:p>
            <a:r>
              <a:rPr lang="tr-TR" dirty="0">
                <a:solidFill>
                  <a:schemeClr val="accent3">
                    <a:lumMod val="60000"/>
                    <a:lumOff val="40000"/>
                  </a:schemeClr>
                </a:solidFill>
              </a:rPr>
              <a:t>Aşırı isyankar ya da aşırı boyun eğici olabilirler </a:t>
            </a:r>
          </a:p>
          <a:p>
            <a:r>
              <a:rPr lang="tr-TR" dirty="0">
                <a:solidFill>
                  <a:schemeClr val="accent3">
                    <a:lumMod val="60000"/>
                    <a:lumOff val="40000"/>
                  </a:schemeClr>
                </a:solidFill>
              </a:rPr>
              <a:t>Kaygılı, güvensiz bir kişilik sergileyebilirler </a:t>
            </a:r>
          </a:p>
          <a:p>
            <a:r>
              <a:rPr lang="tr-TR" dirty="0">
                <a:solidFill>
                  <a:schemeClr val="accent3">
                    <a:lumMod val="60000"/>
                    <a:lumOff val="40000"/>
                  </a:schemeClr>
                </a:solidFill>
              </a:rPr>
              <a:t>Büyüdüklerinde karşısındaki insanlara zor güvenirler </a:t>
            </a:r>
          </a:p>
          <a:p>
            <a:r>
              <a:rPr lang="tr-TR" dirty="0">
                <a:solidFill>
                  <a:schemeClr val="accent3">
                    <a:lumMod val="60000"/>
                    <a:lumOff val="40000"/>
                  </a:schemeClr>
                </a:solidFill>
              </a:rPr>
              <a:t>Tutarsız bir kişilik sergilerler </a:t>
            </a:r>
          </a:p>
          <a:p>
            <a:r>
              <a:rPr lang="tr-TR" dirty="0">
                <a:solidFill>
                  <a:schemeClr val="accent3">
                    <a:lumMod val="60000"/>
                    <a:lumOff val="40000"/>
                  </a:schemeClr>
                </a:solidFill>
              </a:rPr>
              <a:t> Karar vermekte güçlük yaşarlar </a:t>
            </a:r>
          </a:p>
        </p:txBody>
      </p:sp>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08104" y="139898"/>
            <a:ext cx="3401194" cy="2590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E6CC4CF1-E157-4204-9E91-CE4C647E7326}" type="slidenum">
              <a:rPr lang="tr-TR" smtClean="0"/>
              <a:pPr/>
              <a:t>20</a:t>
            </a:fld>
            <a:endParaRPr lang="tr-TR"/>
          </a:p>
        </p:txBody>
      </p:sp>
    </p:spTree>
    <p:extLst>
      <p:ext uri="{BB962C8B-B14F-4D97-AF65-F5344CB8AC3E}">
        <p14:creationId xmlns="" xmlns:p14="http://schemas.microsoft.com/office/powerpoint/2010/main" val="1354205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620688"/>
            <a:ext cx="7704856" cy="523220"/>
          </a:xfrm>
          <a:prstGeom prst="rect">
            <a:avLst/>
          </a:prstGeom>
          <a:noFill/>
        </p:spPr>
        <p:txBody>
          <a:bodyPr wrap="square" rtlCol="0">
            <a:spAutoFit/>
          </a:bodyPr>
          <a:lstStyle/>
          <a:p>
            <a:r>
              <a:rPr lang="tr-TR" sz="2800" dirty="0" smtClean="0">
                <a:solidFill>
                  <a:schemeClr val="accent6">
                    <a:lumMod val="75000"/>
                  </a:schemeClr>
                </a:solidFill>
                <a:latin typeface="Algerian" pitchFamily="82" charset="0"/>
              </a:rPr>
              <a:t>MÜKEMMELİYETÇİ ANNE- BABA TUTUMLARI</a:t>
            </a:r>
            <a:endParaRPr lang="tr-TR" sz="2800" dirty="0">
              <a:solidFill>
                <a:schemeClr val="accent6">
                  <a:lumMod val="75000"/>
                </a:schemeClr>
              </a:solidFill>
              <a:latin typeface="Algerian" pitchFamily="82" charset="0"/>
            </a:endParaRPr>
          </a:p>
        </p:txBody>
      </p:sp>
      <p:sp>
        <p:nvSpPr>
          <p:cNvPr id="3" name="Dikdörtgen 2"/>
          <p:cNvSpPr/>
          <p:nvPr/>
        </p:nvSpPr>
        <p:spPr>
          <a:xfrm>
            <a:off x="755576" y="-459432"/>
            <a:ext cx="7704856" cy="6463308"/>
          </a:xfrm>
          <a:prstGeom prst="rect">
            <a:avLst/>
          </a:prstGeom>
        </p:spPr>
        <p:txBody>
          <a:bodyPr wrap="square">
            <a:spAutoFit/>
          </a:bodyPr>
          <a:lstStyle/>
          <a:p>
            <a:endParaRPr lang="tr-TR" dirty="0">
              <a:solidFill>
                <a:schemeClr val="accent3">
                  <a:lumMod val="60000"/>
                  <a:lumOff val="40000"/>
                </a:schemeClr>
              </a:solidFill>
            </a:endParaRPr>
          </a:p>
          <a:p>
            <a:endParaRPr lang="tr-TR" dirty="0">
              <a:solidFill>
                <a:schemeClr val="accent3">
                  <a:lumMod val="60000"/>
                  <a:lumOff val="40000"/>
                </a:schemeClr>
              </a:solidFill>
            </a:endParaRPr>
          </a:p>
          <a:p>
            <a:endParaRPr lang="tr-TR" dirty="0" smtClean="0">
              <a:solidFill>
                <a:schemeClr val="accent3">
                  <a:lumMod val="60000"/>
                  <a:lumOff val="40000"/>
                </a:schemeClr>
              </a:solidFill>
            </a:endParaRPr>
          </a:p>
          <a:p>
            <a:endParaRPr lang="tr-TR" dirty="0">
              <a:solidFill>
                <a:schemeClr val="accent3">
                  <a:lumMod val="60000"/>
                  <a:lumOff val="40000"/>
                </a:schemeClr>
              </a:solidFill>
            </a:endParaRPr>
          </a:p>
          <a:p>
            <a:endParaRPr lang="tr-TR" dirty="0" smtClean="0">
              <a:solidFill>
                <a:schemeClr val="accent3">
                  <a:lumMod val="60000"/>
                  <a:lumOff val="40000"/>
                </a:schemeClr>
              </a:solidFill>
            </a:endParaRPr>
          </a:p>
          <a:p>
            <a:endParaRPr lang="tr-TR" dirty="0">
              <a:solidFill>
                <a:schemeClr val="accent3">
                  <a:lumMod val="60000"/>
                  <a:lumOff val="40000"/>
                </a:schemeClr>
              </a:solidFill>
            </a:endParaRPr>
          </a:p>
          <a:p>
            <a:r>
              <a:rPr lang="tr-TR" dirty="0" smtClean="0">
                <a:solidFill>
                  <a:schemeClr val="accent3">
                    <a:lumMod val="60000"/>
                    <a:lumOff val="40000"/>
                  </a:schemeClr>
                </a:solidFill>
              </a:rPr>
              <a:t> Mükemmeliyetçi </a:t>
            </a:r>
            <a:r>
              <a:rPr lang="tr-TR" dirty="0">
                <a:solidFill>
                  <a:schemeClr val="accent3">
                    <a:lumMod val="60000"/>
                    <a:lumOff val="40000"/>
                  </a:schemeClr>
                </a:solidFill>
              </a:rPr>
              <a:t>anne babalar çocuklarından her şeyin en iyisini bekler. </a:t>
            </a:r>
          </a:p>
          <a:p>
            <a:r>
              <a:rPr lang="tr-TR" dirty="0">
                <a:solidFill>
                  <a:schemeClr val="accent3">
                    <a:lumMod val="60000"/>
                    <a:lumOff val="40000"/>
                  </a:schemeClr>
                </a:solidFill>
              </a:rPr>
              <a:t> Kendi gerçekleştiremedikleri şeyleri çocuklarının gerçekleştirmesini beklerler. </a:t>
            </a:r>
          </a:p>
          <a:p>
            <a:endParaRPr lang="tr-TR" dirty="0">
              <a:solidFill>
                <a:schemeClr val="accent3">
                  <a:lumMod val="60000"/>
                  <a:lumOff val="40000"/>
                </a:schemeClr>
              </a:solidFill>
            </a:endParaRPr>
          </a:p>
          <a:p>
            <a:r>
              <a:rPr lang="tr-TR" dirty="0">
                <a:solidFill>
                  <a:schemeClr val="accent3">
                    <a:lumMod val="60000"/>
                    <a:lumOff val="40000"/>
                  </a:schemeClr>
                </a:solidFill>
              </a:rPr>
              <a:t>Çocuklarından yüksek başarı beklerler. Ayrıca çok iyi resim yapmalı, şarkı söylemeli, iyi konuşmalı lider olmalı, iyi yüzmeli koşmalı, herkesin parmakla göstereceği örnek davranışlar sergileyen bir çocuk olmalıdır. </a:t>
            </a:r>
          </a:p>
          <a:p>
            <a:endParaRPr lang="tr-TR" dirty="0">
              <a:solidFill>
                <a:schemeClr val="accent3">
                  <a:lumMod val="60000"/>
                  <a:lumOff val="40000"/>
                </a:schemeClr>
              </a:solidFill>
            </a:endParaRPr>
          </a:p>
          <a:p>
            <a:r>
              <a:rPr lang="tr-TR" dirty="0">
                <a:solidFill>
                  <a:schemeClr val="accent3">
                    <a:lumMod val="60000"/>
                    <a:lumOff val="40000"/>
                  </a:schemeClr>
                </a:solidFill>
              </a:rPr>
              <a:t>Çocuklarının kapasitelerini zorlarlar. Çocuğun kaldıramayacağı yükler yüklenir. Çocuğun yanlış yapmaya hakkı yoktur. </a:t>
            </a:r>
          </a:p>
          <a:p>
            <a:r>
              <a:rPr lang="tr-TR" dirty="0">
                <a:solidFill>
                  <a:schemeClr val="accent3">
                    <a:lumMod val="60000"/>
                    <a:lumOff val="40000"/>
                  </a:schemeClr>
                </a:solidFill>
              </a:rPr>
              <a:t>Anne babaların kuralları ve kalıpları vardır, çocuklar bu kurallara uymak zorundadır. Mükemmeliyetçi anne babalar çocuklarından aşırı şekilde toplum kurallarına uymasını beklerler. </a:t>
            </a:r>
          </a:p>
          <a:p>
            <a:r>
              <a:rPr lang="tr-TR" dirty="0">
                <a:solidFill>
                  <a:schemeClr val="accent3">
                    <a:lumMod val="60000"/>
                    <a:lumOff val="40000"/>
                  </a:schemeClr>
                </a:solidFill>
              </a:rPr>
              <a:t>Çocuklar tıpkı bir büyük gibi yetiştirilir. Çocuğun arkadaşlarını bile aile seçer. </a:t>
            </a:r>
          </a:p>
        </p:txBody>
      </p:sp>
      <p:sp>
        <p:nvSpPr>
          <p:cNvPr id="4" name="Slayt Numarası Yer Tutucusu 3"/>
          <p:cNvSpPr>
            <a:spLocks noGrp="1"/>
          </p:cNvSpPr>
          <p:nvPr>
            <p:ph type="sldNum" sz="quarter" idx="12"/>
          </p:nvPr>
        </p:nvSpPr>
        <p:spPr/>
        <p:txBody>
          <a:bodyPr/>
          <a:lstStyle/>
          <a:p>
            <a:fld id="{E6CC4CF1-E157-4204-9E91-CE4C647E7326}" type="slidenum">
              <a:rPr lang="tr-TR" smtClean="0"/>
              <a:pPr/>
              <a:t>21</a:t>
            </a:fld>
            <a:endParaRPr lang="tr-TR"/>
          </a:p>
        </p:txBody>
      </p:sp>
    </p:spTree>
    <p:extLst>
      <p:ext uri="{BB962C8B-B14F-4D97-AF65-F5344CB8AC3E}">
        <p14:creationId xmlns="" xmlns:p14="http://schemas.microsoft.com/office/powerpoint/2010/main" val="3308095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1443841"/>
            <a:ext cx="5616624" cy="3416320"/>
          </a:xfrm>
          <a:prstGeom prst="rect">
            <a:avLst/>
          </a:prstGeom>
        </p:spPr>
        <p:txBody>
          <a:bodyPr wrap="square">
            <a:spAutoFit/>
          </a:bodyPr>
          <a:lstStyle/>
          <a:p>
            <a:endParaRPr lang="tr-TR" dirty="0"/>
          </a:p>
          <a:p>
            <a:endParaRPr lang="tr-TR" dirty="0"/>
          </a:p>
          <a:p>
            <a:r>
              <a:rPr lang="tr-TR" dirty="0"/>
              <a:t>Çocuk anne babanın koyduğu kurallara uymadığı zaman çocuğa verilen cezalar katı ve sert olmaktadır. </a:t>
            </a:r>
          </a:p>
          <a:p>
            <a:endParaRPr lang="tr-TR" dirty="0"/>
          </a:p>
          <a:p>
            <a:r>
              <a:rPr lang="tr-TR" dirty="0"/>
              <a:t>Mükemmeliyetçi anne babalar çocuklarından aşırı titizlik ve temizlik beklerler. </a:t>
            </a:r>
          </a:p>
          <a:p>
            <a:r>
              <a:rPr lang="tr-TR" dirty="0"/>
              <a:t> Çocuğun azıcık üzerini kirletmesi bile olay olur. </a:t>
            </a:r>
          </a:p>
          <a:p>
            <a:r>
              <a:rPr lang="tr-TR" dirty="0"/>
              <a:t> Çocuk sürekli ailenin istediği kalıba uymak zorundadır. </a:t>
            </a:r>
          </a:p>
        </p:txBody>
      </p:sp>
      <p:pic>
        <p:nvPicPr>
          <p:cNvPr id="143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56176" y="4476750"/>
            <a:ext cx="2305050" cy="2095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E6CC4CF1-E157-4204-9E91-CE4C647E7326}" type="slidenum">
              <a:rPr lang="tr-TR" smtClean="0"/>
              <a:pPr/>
              <a:t>22</a:t>
            </a:fld>
            <a:endParaRPr lang="tr-TR"/>
          </a:p>
        </p:txBody>
      </p:sp>
    </p:spTree>
    <p:extLst>
      <p:ext uri="{BB962C8B-B14F-4D97-AF65-F5344CB8AC3E}">
        <p14:creationId xmlns="" xmlns:p14="http://schemas.microsoft.com/office/powerpoint/2010/main" val="4105702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305343"/>
            <a:ext cx="7002760" cy="3508653"/>
          </a:xfrm>
          <a:prstGeom prst="rect">
            <a:avLst/>
          </a:prstGeom>
        </p:spPr>
        <p:txBody>
          <a:bodyPr wrap="square">
            <a:spAutoFit/>
          </a:bodyPr>
          <a:lstStyle/>
          <a:p>
            <a:endParaRPr lang="tr-TR" sz="2000" dirty="0"/>
          </a:p>
          <a:p>
            <a:r>
              <a:rPr lang="tr-TR" sz="2000" dirty="0">
                <a:solidFill>
                  <a:schemeClr val="accent6">
                    <a:lumMod val="75000"/>
                  </a:schemeClr>
                </a:solidFill>
              </a:rPr>
              <a:t>Mükemmeliyetçi ailelerde yetişen çocukların özellikleri </a:t>
            </a:r>
          </a:p>
          <a:p>
            <a:r>
              <a:rPr lang="tr-TR" dirty="0">
                <a:solidFill>
                  <a:schemeClr val="accent3">
                    <a:lumMod val="60000"/>
                    <a:lumOff val="40000"/>
                  </a:schemeClr>
                </a:solidFill>
              </a:rPr>
              <a:t>Aşırı titiz ya da tam tersi dağınık çocuklardır </a:t>
            </a:r>
          </a:p>
          <a:p>
            <a:r>
              <a:rPr lang="tr-TR" dirty="0">
                <a:solidFill>
                  <a:schemeClr val="accent3">
                    <a:lumMod val="60000"/>
                    <a:lumOff val="40000"/>
                  </a:schemeClr>
                </a:solidFill>
              </a:rPr>
              <a:t> Kendilerine güvenleri yoktur </a:t>
            </a:r>
          </a:p>
          <a:p>
            <a:r>
              <a:rPr lang="tr-TR" dirty="0">
                <a:solidFill>
                  <a:schemeClr val="accent3">
                    <a:lumMod val="60000"/>
                    <a:lumOff val="40000"/>
                  </a:schemeClr>
                </a:solidFill>
              </a:rPr>
              <a:t>Başarısızlığı uğradıklarında kolayca hayal kırıklığı yaşarlar </a:t>
            </a:r>
          </a:p>
          <a:p>
            <a:r>
              <a:rPr lang="tr-TR" dirty="0">
                <a:solidFill>
                  <a:schemeClr val="accent3">
                    <a:lumMod val="60000"/>
                    <a:lumOff val="40000"/>
                  </a:schemeClr>
                </a:solidFill>
              </a:rPr>
              <a:t>Yanlış yapmaktan korkarlar </a:t>
            </a:r>
          </a:p>
          <a:p>
            <a:r>
              <a:rPr lang="tr-TR" dirty="0">
                <a:solidFill>
                  <a:schemeClr val="accent3">
                    <a:lumMod val="60000"/>
                    <a:lumOff val="40000"/>
                  </a:schemeClr>
                </a:solidFill>
              </a:rPr>
              <a:t>Okuldaki sıraları hep derli toplu, ders aralarında ödev yapan, grup çalışması gerektiğinde şikayet eden, bir işi tam yapmak için günler öncesinden çalışmaya başlayan çocuklardır </a:t>
            </a:r>
          </a:p>
        </p:txBody>
      </p:sp>
      <p:pic>
        <p:nvPicPr>
          <p:cNvPr id="1536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7704" y="4695825"/>
            <a:ext cx="5562600" cy="21621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E6CC4CF1-E157-4204-9E91-CE4C647E7326}" type="slidenum">
              <a:rPr lang="tr-TR" smtClean="0"/>
              <a:pPr/>
              <a:t>23</a:t>
            </a:fld>
            <a:endParaRPr lang="tr-TR"/>
          </a:p>
        </p:txBody>
      </p:sp>
    </p:spTree>
    <p:extLst>
      <p:ext uri="{BB962C8B-B14F-4D97-AF65-F5344CB8AC3E}">
        <p14:creationId xmlns="" xmlns:p14="http://schemas.microsoft.com/office/powerpoint/2010/main" val="10151283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331640" y="764704"/>
            <a:ext cx="7128291" cy="523220"/>
          </a:xfrm>
          <a:prstGeom prst="rect">
            <a:avLst/>
          </a:prstGeom>
          <a:noFill/>
        </p:spPr>
        <p:txBody>
          <a:bodyPr wrap="square" rtlCol="0">
            <a:spAutoFit/>
          </a:bodyPr>
          <a:lstStyle/>
          <a:p>
            <a:r>
              <a:rPr lang="tr-TR" sz="2800" dirty="0" smtClean="0">
                <a:solidFill>
                  <a:schemeClr val="accent6">
                    <a:lumMod val="75000"/>
                  </a:schemeClr>
                </a:solidFill>
                <a:latin typeface="Algerian" pitchFamily="82" charset="0"/>
              </a:rPr>
              <a:t>REDDEDİCİ ANNE- BABA TUTUMLARI</a:t>
            </a:r>
            <a:endParaRPr lang="tr-TR" sz="2800" dirty="0">
              <a:solidFill>
                <a:schemeClr val="accent6">
                  <a:lumMod val="75000"/>
                </a:schemeClr>
              </a:solidFill>
              <a:latin typeface="Algerian" pitchFamily="82" charset="0"/>
            </a:endParaRPr>
          </a:p>
        </p:txBody>
      </p:sp>
      <p:pic>
        <p:nvPicPr>
          <p:cNvPr id="1638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7" y="1412776"/>
            <a:ext cx="7560841" cy="51845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E6CC4CF1-E157-4204-9E91-CE4C647E7326}" type="slidenum">
              <a:rPr lang="tr-TR" smtClean="0"/>
              <a:pPr/>
              <a:t>24</a:t>
            </a:fld>
            <a:endParaRPr lang="tr-TR"/>
          </a:p>
        </p:txBody>
      </p:sp>
    </p:spTree>
    <p:extLst>
      <p:ext uri="{BB962C8B-B14F-4D97-AF65-F5344CB8AC3E}">
        <p14:creationId xmlns="" xmlns:p14="http://schemas.microsoft.com/office/powerpoint/2010/main" val="773505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332656"/>
            <a:ext cx="7056784" cy="3416320"/>
          </a:xfrm>
          <a:prstGeom prst="rect">
            <a:avLst/>
          </a:prstGeom>
        </p:spPr>
        <p:txBody>
          <a:bodyPr wrap="square">
            <a:spAutoFit/>
          </a:bodyPr>
          <a:lstStyle/>
          <a:p>
            <a:endParaRPr lang="tr-TR" dirty="0"/>
          </a:p>
          <a:p>
            <a:endParaRPr lang="tr-TR" dirty="0">
              <a:solidFill>
                <a:schemeClr val="accent3">
                  <a:lumMod val="60000"/>
                  <a:lumOff val="40000"/>
                </a:schemeClr>
              </a:solidFill>
            </a:endParaRPr>
          </a:p>
          <a:p>
            <a:r>
              <a:rPr lang="tr-TR" dirty="0">
                <a:solidFill>
                  <a:schemeClr val="accent3">
                    <a:lumMod val="60000"/>
                    <a:lumOff val="40000"/>
                  </a:schemeClr>
                </a:solidFill>
              </a:rPr>
              <a:t> </a:t>
            </a:r>
            <a:r>
              <a:rPr lang="tr-TR" dirty="0" smtClean="0">
                <a:solidFill>
                  <a:schemeClr val="accent3">
                    <a:lumMod val="60000"/>
                    <a:lumOff val="40000"/>
                  </a:schemeClr>
                </a:solidFill>
              </a:rPr>
              <a:t>Reddedici </a:t>
            </a:r>
            <a:r>
              <a:rPr lang="tr-TR" dirty="0">
                <a:solidFill>
                  <a:schemeClr val="accent3">
                    <a:lumMod val="60000"/>
                    <a:lumOff val="40000"/>
                  </a:schemeClr>
                </a:solidFill>
              </a:rPr>
              <a:t>tutum içerisinde olan ailelerde çocuğa karşı adeta düşmanmış gibi davranılır. </a:t>
            </a:r>
          </a:p>
          <a:p>
            <a:r>
              <a:rPr lang="tr-TR" dirty="0">
                <a:solidFill>
                  <a:schemeClr val="accent3">
                    <a:lumMod val="60000"/>
                    <a:lumOff val="40000"/>
                  </a:schemeClr>
                </a:solidFill>
              </a:rPr>
              <a:t>Çocuğa, farkında olmadan, sevgi, merhamet, sıcaklık, şefkat verilmez. </a:t>
            </a:r>
          </a:p>
          <a:p>
            <a:r>
              <a:rPr lang="tr-TR" dirty="0">
                <a:solidFill>
                  <a:schemeClr val="accent3">
                    <a:lumMod val="60000"/>
                    <a:lumOff val="40000"/>
                  </a:schemeClr>
                </a:solidFill>
              </a:rPr>
              <a:t>Daha çok çocuğun başaramadıkları üzerinde durulur ve çocuk yoğun eleştiriler alır. </a:t>
            </a:r>
          </a:p>
          <a:p>
            <a:r>
              <a:rPr lang="tr-TR" dirty="0">
                <a:solidFill>
                  <a:schemeClr val="accent3">
                    <a:lumMod val="60000"/>
                    <a:lumOff val="40000"/>
                  </a:schemeClr>
                </a:solidFill>
              </a:rPr>
              <a:t>Çocuğun iyi ve olumlu yönlerinden çok, çocuğun devamlı kötü ve olumsuz yönleri üzerinde durulur. </a:t>
            </a:r>
          </a:p>
          <a:p>
            <a:r>
              <a:rPr lang="tr-TR" dirty="0">
                <a:solidFill>
                  <a:schemeClr val="accent3">
                    <a:lumMod val="60000"/>
                    <a:lumOff val="40000"/>
                  </a:schemeClr>
                </a:solidFill>
              </a:rPr>
              <a:t> Çocukları öz evlatları olduğu halde üvey evlat muamelesi görmektedir. </a:t>
            </a:r>
          </a:p>
        </p:txBody>
      </p:sp>
      <p:pic>
        <p:nvPicPr>
          <p:cNvPr id="174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11760" y="3748975"/>
            <a:ext cx="4896544" cy="284837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E6CC4CF1-E157-4204-9E91-CE4C647E7326}" type="slidenum">
              <a:rPr lang="tr-TR" smtClean="0"/>
              <a:pPr/>
              <a:t>25</a:t>
            </a:fld>
            <a:endParaRPr lang="tr-TR"/>
          </a:p>
        </p:txBody>
      </p:sp>
    </p:spTree>
    <p:extLst>
      <p:ext uri="{BB962C8B-B14F-4D97-AF65-F5344CB8AC3E}">
        <p14:creationId xmlns="" xmlns:p14="http://schemas.microsoft.com/office/powerpoint/2010/main" val="681047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87624" y="980728"/>
            <a:ext cx="5670376" cy="3046988"/>
          </a:xfrm>
          <a:prstGeom prst="rect">
            <a:avLst/>
          </a:prstGeom>
        </p:spPr>
        <p:txBody>
          <a:bodyPr wrap="square">
            <a:spAutoFit/>
          </a:bodyPr>
          <a:lstStyle/>
          <a:p>
            <a:endParaRPr lang="tr-TR" dirty="0"/>
          </a:p>
          <a:p>
            <a:r>
              <a:rPr lang="tr-TR" sz="2400" dirty="0">
                <a:solidFill>
                  <a:schemeClr val="accent6">
                    <a:lumMod val="75000"/>
                  </a:schemeClr>
                </a:solidFill>
              </a:rPr>
              <a:t>Reddedici tutumla yetişen çocukların özellikleri </a:t>
            </a:r>
          </a:p>
          <a:p>
            <a:r>
              <a:rPr lang="tr-TR" dirty="0">
                <a:solidFill>
                  <a:schemeClr val="accent3">
                    <a:lumMod val="60000"/>
                    <a:lumOff val="40000"/>
                  </a:schemeClr>
                </a:solidFill>
              </a:rPr>
              <a:t>Kaygılı ve güvensizdirler </a:t>
            </a:r>
          </a:p>
          <a:p>
            <a:r>
              <a:rPr lang="tr-TR" dirty="0">
                <a:solidFill>
                  <a:schemeClr val="accent3">
                    <a:lumMod val="60000"/>
                    <a:lumOff val="40000"/>
                  </a:schemeClr>
                </a:solidFill>
              </a:rPr>
              <a:t>Tutarsız bir kişiliktedirler </a:t>
            </a:r>
          </a:p>
          <a:p>
            <a:r>
              <a:rPr lang="tr-TR" dirty="0">
                <a:solidFill>
                  <a:schemeClr val="accent3">
                    <a:lumMod val="60000"/>
                    <a:lumOff val="40000"/>
                  </a:schemeClr>
                </a:solidFill>
              </a:rPr>
              <a:t>Suç işlemeye meyillidirler </a:t>
            </a:r>
          </a:p>
          <a:p>
            <a:r>
              <a:rPr lang="tr-TR" dirty="0">
                <a:solidFill>
                  <a:schemeClr val="accent3">
                    <a:lumMod val="60000"/>
                    <a:lumOff val="40000"/>
                  </a:schemeClr>
                </a:solidFill>
              </a:rPr>
              <a:t>İnsanlarla iyi ilişkiler kuramazlar, arkadaş bulmada zorlanırlar </a:t>
            </a:r>
          </a:p>
          <a:p>
            <a:r>
              <a:rPr lang="tr-TR" dirty="0">
                <a:solidFill>
                  <a:schemeClr val="accent3">
                    <a:lumMod val="60000"/>
                    <a:lumOff val="40000"/>
                  </a:schemeClr>
                </a:solidFill>
              </a:rPr>
              <a:t>Saldırgan ve isyankar olabilirler </a:t>
            </a:r>
          </a:p>
          <a:p>
            <a:r>
              <a:rPr lang="tr-TR" dirty="0">
                <a:solidFill>
                  <a:schemeClr val="accent3">
                    <a:lumMod val="60000"/>
                    <a:lumOff val="40000"/>
                  </a:schemeClr>
                </a:solidFill>
              </a:rPr>
              <a:t>İnsanların haklarına saygı göstermezler </a:t>
            </a:r>
          </a:p>
        </p:txBody>
      </p:sp>
      <p:sp>
        <p:nvSpPr>
          <p:cNvPr id="3" name="Slayt Numarası Yer Tutucusu 2"/>
          <p:cNvSpPr>
            <a:spLocks noGrp="1"/>
          </p:cNvSpPr>
          <p:nvPr>
            <p:ph type="sldNum" sz="quarter" idx="12"/>
          </p:nvPr>
        </p:nvSpPr>
        <p:spPr/>
        <p:txBody>
          <a:bodyPr/>
          <a:lstStyle/>
          <a:p>
            <a:fld id="{E6CC4CF1-E157-4204-9E91-CE4C647E7326}" type="slidenum">
              <a:rPr lang="tr-TR" smtClean="0"/>
              <a:pPr/>
              <a:t>26</a:t>
            </a:fld>
            <a:endParaRPr lang="tr-TR"/>
          </a:p>
        </p:txBody>
      </p:sp>
    </p:spTree>
    <p:extLst>
      <p:ext uri="{BB962C8B-B14F-4D97-AF65-F5344CB8AC3E}">
        <p14:creationId xmlns="" xmlns:p14="http://schemas.microsoft.com/office/powerpoint/2010/main" val="2145887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99592" y="692696"/>
            <a:ext cx="6408712" cy="954107"/>
          </a:xfrm>
          <a:prstGeom prst="rect">
            <a:avLst/>
          </a:prstGeom>
          <a:noFill/>
        </p:spPr>
        <p:txBody>
          <a:bodyPr wrap="square" rtlCol="0">
            <a:spAutoFit/>
          </a:bodyPr>
          <a:lstStyle/>
          <a:p>
            <a:r>
              <a:rPr lang="tr-TR" sz="2800" dirty="0" smtClean="0">
                <a:solidFill>
                  <a:schemeClr val="accent6">
                    <a:lumMod val="75000"/>
                  </a:schemeClr>
                </a:solidFill>
                <a:latin typeface="Algerian" pitchFamily="82" charset="0"/>
              </a:rPr>
              <a:t>DESTEKLEYİCİ, GÜVEN VERİCİ , DEMOKRATİK ANNE BABA TUTUMU</a:t>
            </a:r>
            <a:endParaRPr lang="tr-TR" sz="2800" dirty="0">
              <a:solidFill>
                <a:schemeClr val="accent6">
                  <a:lumMod val="75000"/>
                </a:schemeClr>
              </a:solidFill>
              <a:latin typeface="Algerian" pitchFamily="82" charset="0"/>
            </a:endParaRPr>
          </a:p>
        </p:txBody>
      </p:sp>
      <p:pic>
        <p:nvPicPr>
          <p:cNvPr id="184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47963" y="2019300"/>
            <a:ext cx="3648075" cy="2819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E6CC4CF1-E157-4204-9E91-CE4C647E7326}" type="slidenum">
              <a:rPr lang="tr-TR" smtClean="0"/>
              <a:pPr/>
              <a:t>27</a:t>
            </a:fld>
            <a:endParaRPr lang="tr-TR"/>
          </a:p>
        </p:txBody>
      </p:sp>
    </p:spTree>
    <p:extLst>
      <p:ext uri="{BB962C8B-B14F-4D97-AF65-F5344CB8AC3E}">
        <p14:creationId xmlns="" xmlns:p14="http://schemas.microsoft.com/office/powerpoint/2010/main" val="2857160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772150"/>
            <a:ext cx="7632848" cy="6463308"/>
          </a:xfrm>
          <a:prstGeom prst="rect">
            <a:avLst/>
          </a:prstGeom>
        </p:spPr>
        <p:txBody>
          <a:bodyPr wrap="square">
            <a:spAutoFit/>
          </a:bodyPr>
          <a:lstStyle/>
          <a:p>
            <a:endParaRPr lang="tr-TR" dirty="0">
              <a:solidFill>
                <a:schemeClr val="accent3">
                  <a:lumMod val="60000"/>
                  <a:lumOff val="40000"/>
                </a:schemeClr>
              </a:solidFill>
            </a:endParaRPr>
          </a:p>
          <a:p>
            <a:endParaRPr lang="tr-TR" dirty="0">
              <a:solidFill>
                <a:schemeClr val="accent3">
                  <a:lumMod val="60000"/>
                  <a:lumOff val="40000"/>
                </a:schemeClr>
              </a:solidFill>
            </a:endParaRPr>
          </a:p>
          <a:p>
            <a:endParaRPr lang="tr-TR" dirty="0" smtClean="0">
              <a:solidFill>
                <a:schemeClr val="accent3">
                  <a:lumMod val="60000"/>
                  <a:lumOff val="40000"/>
                </a:schemeClr>
              </a:solidFill>
            </a:endParaRPr>
          </a:p>
          <a:p>
            <a:endParaRPr lang="tr-TR" dirty="0">
              <a:solidFill>
                <a:schemeClr val="accent3">
                  <a:lumMod val="60000"/>
                  <a:lumOff val="40000"/>
                </a:schemeClr>
              </a:solidFill>
            </a:endParaRPr>
          </a:p>
          <a:p>
            <a:endParaRPr lang="tr-TR" dirty="0" smtClean="0">
              <a:solidFill>
                <a:schemeClr val="accent3">
                  <a:lumMod val="60000"/>
                  <a:lumOff val="40000"/>
                </a:schemeClr>
              </a:solidFill>
            </a:endParaRPr>
          </a:p>
          <a:p>
            <a:r>
              <a:rPr lang="tr-TR" dirty="0" smtClean="0">
                <a:solidFill>
                  <a:schemeClr val="accent3">
                    <a:lumMod val="60000"/>
                    <a:lumOff val="40000"/>
                  </a:schemeClr>
                </a:solidFill>
              </a:rPr>
              <a:t></a:t>
            </a:r>
            <a:r>
              <a:rPr lang="tr-TR" dirty="0">
                <a:solidFill>
                  <a:schemeClr val="accent3">
                    <a:lumMod val="60000"/>
                    <a:lumOff val="40000"/>
                  </a:schemeClr>
                </a:solidFill>
              </a:rPr>
              <a:t>Çocuklara karşı hoşgörü ve destekleme vardır. </a:t>
            </a:r>
          </a:p>
          <a:p>
            <a:r>
              <a:rPr lang="tr-TR" dirty="0">
                <a:solidFill>
                  <a:schemeClr val="accent3">
                    <a:lumMod val="60000"/>
                    <a:lumOff val="40000"/>
                  </a:schemeClr>
                </a:solidFill>
              </a:rPr>
              <a:t> Anne baba çocuğunu olduğu gibi kabul edip destekler. </a:t>
            </a:r>
          </a:p>
          <a:p>
            <a:r>
              <a:rPr lang="tr-TR" dirty="0">
                <a:solidFill>
                  <a:schemeClr val="accent3">
                    <a:lumMod val="60000"/>
                    <a:lumOff val="40000"/>
                  </a:schemeClr>
                </a:solidFill>
              </a:rPr>
              <a:t> Çocuklarına karşı sevgi doludurlar. </a:t>
            </a:r>
          </a:p>
          <a:p>
            <a:r>
              <a:rPr lang="tr-TR" dirty="0">
                <a:solidFill>
                  <a:schemeClr val="accent3">
                    <a:lumMod val="60000"/>
                    <a:lumOff val="40000"/>
                  </a:schemeClr>
                </a:solidFill>
              </a:rPr>
              <a:t>Çocuğun ilgilerini, yeteneklerini göz önünde tutarak, yeteneklerini gerçekleştirebileceği ortamlar hazırlarlar. </a:t>
            </a:r>
          </a:p>
          <a:p>
            <a:r>
              <a:rPr lang="tr-TR" dirty="0">
                <a:solidFill>
                  <a:schemeClr val="accent3">
                    <a:lumMod val="60000"/>
                    <a:lumOff val="40000"/>
                  </a:schemeClr>
                </a:solidFill>
              </a:rPr>
              <a:t> Anne baba birbirlerine ve çocuğa olan duygularında açık davranır. Aile içinde güven ve şeffaflık vardır. </a:t>
            </a:r>
          </a:p>
          <a:p>
            <a:r>
              <a:rPr lang="tr-TR" dirty="0">
                <a:solidFill>
                  <a:schemeClr val="accent3">
                    <a:lumMod val="60000"/>
                    <a:lumOff val="40000"/>
                  </a:schemeClr>
                </a:solidFill>
              </a:rPr>
              <a:t>Problemlerle nasıl baş edebileceğini birlikte araştıran, huzurlu bir aile ortamı vardır. </a:t>
            </a:r>
          </a:p>
          <a:p>
            <a:r>
              <a:rPr lang="tr-TR" dirty="0">
                <a:solidFill>
                  <a:schemeClr val="accent3">
                    <a:lumMod val="60000"/>
                    <a:lumOff val="40000"/>
                  </a:schemeClr>
                </a:solidFill>
              </a:rPr>
              <a:t>Anne babalar çocuklarına karşı hoşgörülüdürler, onları desteklerler, çocuklarıyla ilgili kararlar alırken seçenekler sunarlar. </a:t>
            </a:r>
          </a:p>
          <a:p>
            <a:r>
              <a:rPr lang="tr-TR" dirty="0">
                <a:solidFill>
                  <a:schemeClr val="accent3">
                    <a:lumMod val="60000"/>
                    <a:lumOff val="40000"/>
                  </a:schemeClr>
                </a:solidFill>
              </a:rPr>
              <a:t>Aile ortamı çocuğa kendini anlatma özgürlüğü veriyorsa çocuk sağlıklı biçimde gelişir aileyi ilgilendiren kararlar alınırken çocuğun fikri sorulur. </a:t>
            </a:r>
          </a:p>
          <a:p>
            <a:r>
              <a:rPr lang="tr-TR" dirty="0">
                <a:solidFill>
                  <a:schemeClr val="accent3">
                    <a:lumMod val="60000"/>
                    <a:lumOff val="40000"/>
                  </a:schemeClr>
                </a:solidFill>
              </a:rPr>
              <a:t>Çocuğun fikirleri ne kadar mantıksız ve basit olursa olsun mutlaka saygıyla dinlenir, çocuk susmaya değil konuşmaya teşvik edilir. </a:t>
            </a:r>
          </a:p>
        </p:txBody>
      </p:sp>
      <p:sp>
        <p:nvSpPr>
          <p:cNvPr id="3" name="Slayt Numarası Yer Tutucusu 2"/>
          <p:cNvSpPr>
            <a:spLocks noGrp="1"/>
          </p:cNvSpPr>
          <p:nvPr>
            <p:ph type="sldNum" sz="quarter" idx="12"/>
          </p:nvPr>
        </p:nvSpPr>
        <p:spPr/>
        <p:txBody>
          <a:bodyPr/>
          <a:lstStyle/>
          <a:p>
            <a:fld id="{E6CC4CF1-E157-4204-9E91-CE4C647E7326}" type="slidenum">
              <a:rPr lang="tr-TR" smtClean="0"/>
              <a:pPr/>
              <a:t>28</a:t>
            </a:fld>
            <a:endParaRPr lang="tr-TR"/>
          </a:p>
        </p:txBody>
      </p:sp>
    </p:spTree>
    <p:extLst>
      <p:ext uri="{BB962C8B-B14F-4D97-AF65-F5344CB8AC3E}">
        <p14:creationId xmlns="" xmlns:p14="http://schemas.microsoft.com/office/powerpoint/2010/main" val="1460171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3608" y="548680"/>
            <a:ext cx="6768752" cy="25922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Dikdörtgen 1"/>
          <p:cNvSpPr/>
          <p:nvPr/>
        </p:nvSpPr>
        <p:spPr>
          <a:xfrm>
            <a:off x="1043608" y="3573016"/>
            <a:ext cx="5814392" cy="1754326"/>
          </a:xfrm>
          <a:prstGeom prst="rect">
            <a:avLst/>
          </a:prstGeom>
        </p:spPr>
        <p:txBody>
          <a:bodyPr wrap="square">
            <a:spAutoFit/>
          </a:bodyPr>
          <a:lstStyle/>
          <a:p>
            <a:endParaRPr lang="tr-TR" dirty="0"/>
          </a:p>
          <a:p>
            <a:r>
              <a:rPr lang="tr-TR" dirty="0">
                <a:solidFill>
                  <a:schemeClr val="accent3">
                    <a:lumMod val="60000"/>
                    <a:lumOff val="40000"/>
                  </a:schemeClr>
                </a:solidFill>
              </a:rPr>
              <a:t>Böyle bir ailede evde ve toplumdaki kuralların sınırları bellidir. Çocuk neyi nerede yapacağını veya yapmayacağını bilir. Evde uygulanacak kuralları çocuklarıyla birlikte belirlerler ve bu kurallara herkes uyar. </a:t>
            </a:r>
          </a:p>
        </p:txBody>
      </p:sp>
      <p:sp>
        <p:nvSpPr>
          <p:cNvPr id="3" name="Slayt Numarası Yer Tutucusu 2"/>
          <p:cNvSpPr>
            <a:spLocks noGrp="1"/>
          </p:cNvSpPr>
          <p:nvPr>
            <p:ph type="sldNum" sz="quarter" idx="12"/>
          </p:nvPr>
        </p:nvSpPr>
        <p:spPr/>
        <p:txBody>
          <a:bodyPr/>
          <a:lstStyle/>
          <a:p>
            <a:fld id="{E6CC4CF1-E157-4204-9E91-CE4C647E7326}" type="slidenum">
              <a:rPr lang="tr-TR" smtClean="0"/>
              <a:pPr/>
              <a:t>29</a:t>
            </a:fld>
            <a:endParaRPr lang="tr-TR"/>
          </a:p>
        </p:txBody>
      </p:sp>
    </p:spTree>
    <p:extLst>
      <p:ext uri="{BB962C8B-B14F-4D97-AF65-F5344CB8AC3E}">
        <p14:creationId xmlns="" xmlns:p14="http://schemas.microsoft.com/office/powerpoint/2010/main" val="1745129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8158" y="13014"/>
            <a:ext cx="7651239" cy="51835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Dikdörtgen 2"/>
          <p:cNvSpPr/>
          <p:nvPr/>
        </p:nvSpPr>
        <p:spPr>
          <a:xfrm>
            <a:off x="971600" y="5373217"/>
            <a:ext cx="6336704" cy="830997"/>
          </a:xfrm>
          <a:prstGeom prst="rect">
            <a:avLst/>
          </a:prstGeom>
        </p:spPr>
        <p:txBody>
          <a:bodyPr wrap="square">
            <a:spAutoFit/>
          </a:bodyPr>
          <a:lstStyle/>
          <a:p>
            <a:r>
              <a:rPr lang="tr-TR" sz="2400" dirty="0" smtClean="0"/>
              <a:t>   </a:t>
            </a:r>
            <a:r>
              <a:rPr lang="tr-TR" sz="2400" dirty="0" smtClean="0">
                <a:solidFill>
                  <a:schemeClr val="accent3">
                    <a:lumMod val="60000"/>
                    <a:lumOff val="40000"/>
                  </a:schemeClr>
                </a:solidFill>
                <a:latin typeface="Kristen ITC" pitchFamily="66" charset="0"/>
              </a:rPr>
              <a:t>Otoriter </a:t>
            </a:r>
            <a:r>
              <a:rPr lang="tr-TR" sz="2400" dirty="0">
                <a:solidFill>
                  <a:schemeClr val="accent3">
                    <a:lumMod val="60000"/>
                    <a:lumOff val="40000"/>
                  </a:schemeClr>
                </a:solidFill>
                <a:latin typeface="Kristen ITC" pitchFamily="66" charset="0"/>
              </a:rPr>
              <a:t>tutumun en önemli </a:t>
            </a:r>
            <a:r>
              <a:rPr lang="tr-TR" sz="2400" dirty="0" smtClean="0">
                <a:solidFill>
                  <a:schemeClr val="accent3">
                    <a:lumMod val="60000"/>
                    <a:lumOff val="40000"/>
                  </a:schemeClr>
                </a:solidFill>
                <a:latin typeface="Kristen ITC" pitchFamily="66" charset="0"/>
              </a:rPr>
              <a:t>göstergesi </a:t>
            </a:r>
            <a:endParaRPr lang="tr-TR" sz="2400" dirty="0">
              <a:solidFill>
                <a:schemeClr val="accent3">
                  <a:lumMod val="60000"/>
                  <a:lumOff val="40000"/>
                </a:schemeClr>
              </a:solidFill>
              <a:latin typeface="Kristen ITC" pitchFamily="66" charset="0"/>
            </a:endParaRPr>
          </a:p>
          <a:p>
            <a:r>
              <a:rPr lang="tr-TR" sz="2400" dirty="0">
                <a:solidFill>
                  <a:schemeClr val="accent3">
                    <a:lumMod val="60000"/>
                    <a:lumOff val="40000"/>
                  </a:schemeClr>
                </a:solidFill>
                <a:latin typeface="Kristen ITC" pitchFamily="66" charset="0"/>
              </a:rPr>
              <a:t>denetimdir.</a:t>
            </a:r>
          </a:p>
        </p:txBody>
      </p:sp>
      <p:sp>
        <p:nvSpPr>
          <p:cNvPr id="4" name="Dikdörtgen 3"/>
          <p:cNvSpPr/>
          <p:nvPr/>
        </p:nvSpPr>
        <p:spPr>
          <a:xfrm>
            <a:off x="1979712" y="332657"/>
            <a:ext cx="4680520" cy="1077218"/>
          </a:xfrm>
          <a:prstGeom prst="rect">
            <a:avLst/>
          </a:prstGeom>
        </p:spPr>
        <p:txBody>
          <a:bodyPr wrap="square">
            <a:spAutoFit/>
          </a:bodyPr>
          <a:lstStyle/>
          <a:p>
            <a:r>
              <a:rPr lang="tr-TR" sz="3200" dirty="0" smtClean="0">
                <a:solidFill>
                  <a:schemeClr val="accent6">
                    <a:lumMod val="60000"/>
                    <a:lumOff val="40000"/>
                  </a:schemeClr>
                </a:solidFill>
                <a:latin typeface="Algerian" pitchFamily="82" charset="0"/>
              </a:rPr>
              <a:t>OTORİTER </a:t>
            </a:r>
            <a:r>
              <a:rPr lang="tr-TR" sz="3200" dirty="0">
                <a:solidFill>
                  <a:schemeClr val="accent6">
                    <a:lumMod val="60000"/>
                    <a:lumOff val="40000"/>
                  </a:schemeClr>
                </a:solidFill>
                <a:latin typeface="Algerian" pitchFamily="82" charset="0"/>
              </a:rPr>
              <a:t>ANNE-BABA TUTUMU </a:t>
            </a:r>
          </a:p>
        </p:txBody>
      </p:sp>
      <p:sp>
        <p:nvSpPr>
          <p:cNvPr id="5" name="Slayt Numarası Yer Tutucusu 4"/>
          <p:cNvSpPr>
            <a:spLocks noGrp="1"/>
          </p:cNvSpPr>
          <p:nvPr>
            <p:ph type="sldNum" sz="quarter" idx="12"/>
          </p:nvPr>
        </p:nvSpPr>
        <p:spPr/>
        <p:txBody>
          <a:bodyPr/>
          <a:lstStyle/>
          <a:p>
            <a:fld id="{E6CC4CF1-E157-4204-9E91-CE4C647E7326}" type="slidenum">
              <a:rPr lang="tr-TR" smtClean="0"/>
              <a:pPr/>
              <a:t>3</a:t>
            </a:fld>
            <a:endParaRPr lang="tr-TR"/>
          </a:p>
        </p:txBody>
      </p:sp>
    </p:spTree>
    <p:extLst>
      <p:ext uri="{BB962C8B-B14F-4D97-AF65-F5344CB8AC3E}">
        <p14:creationId xmlns="" xmlns:p14="http://schemas.microsoft.com/office/powerpoint/2010/main" val="3105617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9" y="476672"/>
            <a:ext cx="6174431" cy="1477328"/>
          </a:xfrm>
          <a:prstGeom prst="rect">
            <a:avLst/>
          </a:prstGeom>
        </p:spPr>
        <p:txBody>
          <a:bodyPr wrap="square">
            <a:spAutoFit/>
          </a:bodyPr>
          <a:lstStyle/>
          <a:p>
            <a:endParaRPr lang="tr-TR" dirty="0">
              <a:solidFill>
                <a:schemeClr val="accent3">
                  <a:lumMod val="60000"/>
                  <a:lumOff val="40000"/>
                </a:schemeClr>
              </a:solidFill>
            </a:endParaRPr>
          </a:p>
          <a:p>
            <a:endParaRPr lang="tr-TR" dirty="0">
              <a:solidFill>
                <a:schemeClr val="accent3">
                  <a:lumMod val="60000"/>
                  <a:lumOff val="40000"/>
                </a:schemeClr>
              </a:solidFill>
            </a:endParaRPr>
          </a:p>
          <a:p>
            <a:r>
              <a:rPr lang="tr-TR" dirty="0">
                <a:solidFill>
                  <a:schemeClr val="accent3">
                    <a:lumMod val="60000"/>
                    <a:lumOff val="40000"/>
                  </a:schemeClr>
                </a:solidFill>
              </a:rPr>
              <a:t>Anne ve baba çocuğa davranışlarıyla iyi bir modeldir. Çocuklarından görmek istemedikleri davranışı kendileri de yapmak istemezler. </a:t>
            </a:r>
          </a:p>
        </p:txBody>
      </p:sp>
      <p:sp>
        <p:nvSpPr>
          <p:cNvPr id="3" name="Dikdörtgen 2"/>
          <p:cNvSpPr/>
          <p:nvPr/>
        </p:nvSpPr>
        <p:spPr>
          <a:xfrm>
            <a:off x="1043608" y="2132856"/>
            <a:ext cx="5814392" cy="923330"/>
          </a:xfrm>
          <a:prstGeom prst="rect">
            <a:avLst/>
          </a:prstGeom>
        </p:spPr>
        <p:txBody>
          <a:bodyPr wrap="square">
            <a:spAutoFit/>
          </a:bodyPr>
          <a:lstStyle/>
          <a:p>
            <a:endParaRPr lang="tr-TR" dirty="0">
              <a:solidFill>
                <a:schemeClr val="accent3">
                  <a:lumMod val="60000"/>
                  <a:lumOff val="40000"/>
                </a:schemeClr>
              </a:solidFill>
            </a:endParaRPr>
          </a:p>
          <a:p>
            <a:r>
              <a:rPr lang="tr-TR" dirty="0">
                <a:solidFill>
                  <a:schemeClr val="accent3">
                    <a:lumMod val="60000"/>
                    <a:lumOff val="40000"/>
                  </a:schemeClr>
                </a:solidFill>
              </a:rPr>
              <a:t> </a:t>
            </a:r>
            <a:r>
              <a:rPr lang="tr-TR" dirty="0" smtClean="0">
                <a:solidFill>
                  <a:schemeClr val="accent3">
                    <a:lumMod val="60000"/>
                    <a:lumOff val="40000"/>
                  </a:schemeClr>
                </a:solidFill>
              </a:rPr>
              <a:t>Çocuğa </a:t>
            </a:r>
            <a:r>
              <a:rPr lang="tr-TR" dirty="0">
                <a:solidFill>
                  <a:schemeClr val="accent3">
                    <a:lumMod val="60000"/>
                    <a:lumOff val="40000"/>
                  </a:schemeClr>
                </a:solidFill>
              </a:rPr>
              <a:t>şiddet ve duygusal yaptırım gücü yerine, anlatarak ikna etmeye çalışırlar. </a:t>
            </a:r>
          </a:p>
        </p:txBody>
      </p:sp>
      <p:sp>
        <p:nvSpPr>
          <p:cNvPr id="4" name="Dikdörtgen 3"/>
          <p:cNvSpPr/>
          <p:nvPr/>
        </p:nvSpPr>
        <p:spPr>
          <a:xfrm>
            <a:off x="683569" y="3244334"/>
            <a:ext cx="6552727" cy="646331"/>
          </a:xfrm>
          <a:prstGeom prst="rect">
            <a:avLst/>
          </a:prstGeom>
        </p:spPr>
        <p:txBody>
          <a:bodyPr wrap="square">
            <a:spAutoFit/>
          </a:bodyPr>
          <a:lstStyle/>
          <a:p>
            <a:r>
              <a:rPr lang="tr-TR" dirty="0" smtClean="0">
                <a:solidFill>
                  <a:schemeClr val="accent3">
                    <a:lumMod val="60000"/>
                    <a:lumOff val="40000"/>
                  </a:schemeClr>
                </a:solidFill>
              </a:rPr>
              <a:t> Herkesin bir söz hakkı vardır. Aile demokratik bir yapıya sahiptir.</a:t>
            </a:r>
            <a:endParaRPr lang="tr-TR" dirty="0">
              <a:solidFill>
                <a:schemeClr val="accent3">
                  <a:lumMod val="60000"/>
                  <a:lumOff val="40000"/>
                </a:schemeClr>
              </a:solidFill>
            </a:endParaRPr>
          </a:p>
        </p:txBody>
      </p:sp>
      <p:pic>
        <p:nvPicPr>
          <p:cNvPr id="2048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1720" y="4653136"/>
            <a:ext cx="4104455" cy="1800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Slayt Numarası Yer Tutucusu 4"/>
          <p:cNvSpPr>
            <a:spLocks noGrp="1"/>
          </p:cNvSpPr>
          <p:nvPr>
            <p:ph type="sldNum" sz="quarter" idx="12"/>
          </p:nvPr>
        </p:nvSpPr>
        <p:spPr/>
        <p:txBody>
          <a:bodyPr/>
          <a:lstStyle/>
          <a:p>
            <a:fld id="{E6CC4CF1-E157-4204-9E91-CE4C647E7326}" type="slidenum">
              <a:rPr lang="tr-TR" smtClean="0"/>
              <a:pPr/>
              <a:t>30</a:t>
            </a:fld>
            <a:endParaRPr lang="tr-TR"/>
          </a:p>
        </p:txBody>
      </p:sp>
    </p:spTree>
    <p:extLst>
      <p:ext uri="{BB962C8B-B14F-4D97-AF65-F5344CB8AC3E}">
        <p14:creationId xmlns="" xmlns:p14="http://schemas.microsoft.com/office/powerpoint/2010/main" val="17831018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1582341"/>
            <a:ext cx="5526360" cy="4524315"/>
          </a:xfrm>
          <a:prstGeom prst="rect">
            <a:avLst/>
          </a:prstGeom>
        </p:spPr>
        <p:txBody>
          <a:bodyPr wrap="square">
            <a:spAutoFit/>
          </a:bodyPr>
          <a:lstStyle/>
          <a:p>
            <a:endParaRPr lang="tr-TR" dirty="0"/>
          </a:p>
          <a:p>
            <a:r>
              <a:rPr lang="tr-TR" dirty="0">
                <a:solidFill>
                  <a:schemeClr val="accent1">
                    <a:lumMod val="75000"/>
                  </a:schemeClr>
                </a:solidFill>
              </a:rPr>
              <a:t>Güven verici, destekleyici ailelerde yetişen çocukların özellikleri </a:t>
            </a:r>
          </a:p>
          <a:p>
            <a:r>
              <a:rPr lang="tr-TR" dirty="0">
                <a:solidFill>
                  <a:schemeClr val="accent3">
                    <a:lumMod val="60000"/>
                    <a:lumOff val="40000"/>
                  </a:schemeClr>
                </a:solidFill>
              </a:rPr>
              <a:t>Sosyalleşmiş, işbirliğine giren çocuklardır </a:t>
            </a:r>
          </a:p>
          <a:p>
            <a:r>
              <a:rPr lang="tr-TR" dirty="0">
                <a:solidFill>
                  <a:schemeClr val="accent3">
                    <a:lumMod val="60000"/>
                    <a:lumOff val="40000"/>
                  </a:schemeClr>
                </a:solidFill>
              </a:rPr>
              <a:t>Arkadaş canlısı ve duygusaldırlar </a:t>
            </a:r>
          </a:p>
          <a:p>
            <a:r>
              <a:rPr lang="tr-TR" dirty="0">
                <a:solidFill>
                  <a:schemeClr val="accent3">
                    <a:lumMod val="60000"/>
                    <a:lumOff val="40000"/>
                  </a:schemeClr>
                </a:solidFill>
              </a:rPr>
              <a:t>Sosyal açıdan dengeli ve mutlu bireylerdir </a:t>
            </a:r>
          </a:p>
          <a:p>
            <a:r>
              <a:rPr lang="tr-TR" dirty="0">
                <a:solidFill>
                  <a:schemeClr val="accent3">
                    <a:lumMod val="60000"/>
                    <a:lumOff val="40000"/>
                  </a:schemeClr>
                </a:solidFill>
              </a:rPr>
              <a:t>Özgüvenleri yüksektir, sorumluluk sahibidirler </a:t>
            </a:r>
          </a:p>
          <a:p>
            <a:r>
              <a:rPr lang="tr-TR" dirty="0">
                <a:solidFill>
                  <a:schemeClr val="accent3">
                    <a:lumMod val="60000"/>
                    <a:lumOff val="40000"/>
                  </a:schemeClr>
                </a:solidFill>
              </a:rPr>
              <a:t>Kendine ve başkalarına güvenir </a:t>
            </a:r>
          </a:p>
          <a:p>
            <a:r>
              <a:rPr lang="tr-TR" dirty="0">
                <a:solidFill>
                  <a:schemeClr val="accent3">
                    <a:lumMod val="60000"/>
                    <a:lumOff val="40000"/>
                  </a:schemeClr>
                </a:solidFill>
              </a:rPr>
              <a:t>Yaratıcı ve bağımsızdır </a:t>
            </a:r>
          </a:p>
          <a:p>
            <a:r>
              <a:rPr lang="es-ES" dirty="0">
                <a:solidFill>
                  <a:schemeClr val="accent3">
                    <a:lumMod val="60000"/>
                    <a:lumOff val="40000"/>
                  </a:schemeClr>
                </a:solidFill>
              </a:rPr>
              <a:t>Kurallara ve otoriteye saygı duyar </a:t>
            </a:r>
            <a:endParaRPr lang="tr-TR" dirty="0" smtClean="0">
              <a:solidFill>
                <a:schemeClr val="accent3">
                  <a:lumMod val="60000"/>
                  <a:lumOff val="40000"/>
                </a:schemeClr>
              </a:solidFill>
            </a:endParaRPr>
          </a:p>
          <a:p>
            <a:r>
              <a:rPr lang="es-ES" dirty="0">
                <a:solidFill>
                  <a:schemeClr val="accent3">
                    <a:lumMod val="60000"/>
                    <a:lumOff val="40000"/>
                  </a:schemeClr>
                </a:solidFill>
              </a:rPr>
              <a:t> </a:t>
            </a:r>
            <a:r>
              <a:rPr lang="tr-TR" dirty="0" smtClean="0">
                <a:solidFill>
                  <a:schemeClr val="accent3">
                    <a:lumMod val="60000"/>
                    <a:lumOff val="40000"/>
                  </a:schemeClr>
                </a:solidFill>
              </a:rPr>
              <a:t>Hoşgörülü </a:t>
            </a:r>
            <a:r>
              <a:rPr lang="tr-TR" dirty="0">
                <a:solidFill>
                  <a:schemeClr val="accent3">
                    <a:lumMod val="60000"/>
                    <a:lumOff val="40000"/>
                  </a:schemeClr>
                </a:solidFill>
              </a:rPr>
              <a:t>ve demokratik ailelerde büyüyen çocuklar, çevreleriyle ilişkilerinde daha etkin, girişimci, kendini rahatlıkla ifade edebilen, özgüven sahibi insanlar olurlar.</a:t>
            </a:r>
          </a:p>
          <a:p>
            <a:endParaRPr lang="es-ES" dirty="0">
              <a:solidFill>
                <a:schemeClr val="accent3">
                  <a:lumMod val="60000"/>
                  <a:lumOff val="40000"/>
                </a:schemeClr>
              </a:solidFill>
            </a:endParaRPr>
          </a:p>
        </p:txBody>
      </p:sp>
      <p:sp>
        <p:nvSpPr>
          <p:cNvPr id="3" name="Slayt Numarası Yer Tutucusu 2"/>
          <p:cNvSpPr>
            <a:spLocks noGrp="1"/>
          </p:cNvSpPr>
          <p:nvPr>
            <p:ph type="sldNum" sz="quarter" idx="12"/>
          </p:nvPr>
        </p:nvSpPr>
        <p:spPr/>
        <p:txBody>
          <a:bodyPr/>
          <a:lstStyle/>
          <a:p>
            <a:fld id="{E6CC4CF1-E157-4204-9E91-CE4C647E7326}" type="slidenum">
              <a:rPr lang="tr-TR" smtClean="0"/>
              <a:pPr/>
              <a:t>31</a:t>
            </a:fld>
            <a:endParaRPr lang="tr-TR"/>
          </a:p>
        </p:txBody>
      </p:sp>
    </p:spTree>
    <p:extLst>
      <p:ext uri="{BB962C8B-B14F-4D97-AF65-F5344CB8AC3E}">
        <p14:creationId xmlns="" xmlns:p14="http://schemas.microsoft.com/office/powerpoint/2010/main" val="3532845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331640" y="1066729"/>
            <a:ext cx="5400600" cy="523220"/>
          </a:xfrm>
          <a:prstGeom prst="rect">
            <a:avLst/>
          </a:prstGeom>
          <a:noFill/>
        </p:spPr>
        <p:txBody>
          <a:bodyPr wrap="square" rtlCol="0">
            <a:spAutoFit/>
          </a:bodyPr>
          <a:lstStyle/>
          <a:p>
            <a:r>
              <a:rPr lang="tr-TR" sz="2800" dirty="0" smtClean="0">
                <a:solidFill>
                  <a:schemeClr val="accent1">
                    <a:lumMod val="75000"/>
                  </a:schemeClr>
                </a:solidFill>
                <a:latin typeface="Algerian" pitchFamily="82" charset="0"/>
              </a:rPr>
              <a:t>Velilerimize öneriler</a:t>
            </a:r>
            <a:endParaRPr lang="tr-TR" sz="2800" dirty="0">
              <a:solidFill>
                <a:schemeClr val="accent1">
                  <a:lumMod val="75000"/>
                </a:schemeClr>
              </a:solidFill>
              <a:latin typeface="Algerian" pitchFamily="82" charset="0"/>
            </a:endParaRPr>
          </a:p>
        </p:txBody>
      </p:sp>
      <p:sp>
        <p:nvSpPr>
          <p:cNvPr id="3" name="Dikdörtgen 2"/>
          <p:cNvSpPr/>
          <p:nvPr/>
        </p:nvSpPr>
        <p:spPr>
          <a:xfrm>
            <a:off x="1088740" y="1844824"/>
            <a:ext cx="5886400" cy="3970318"/>
          </a:xfrm>
          <a:prstGeom prst="rect">
            <a:avLst/>
          </a:prstGeom>
        </p:spPr>
        <p:txBody>
          <a:bodyPr wrap="square">
            <a:spAutoFit/>
          </a:bodyPr>
          <a:lstStyle/>
          <a:p>
            <a:endParaRPr lang="tr-TR" dirty="0"/>
          </a:p>
          <a:p>
            <a:r>
              <a:rPr lang="tr-TR" dirty="0">
                <a:solidFill>
                  <a:schemeClr val="accent3">
                    <a:lumMod val="60000"/>
                    <a:lumOff val="40000"/>
                  </a:schemeClr>
                </a:solidFill>
              </a:rPr>
              <a:t>-Çocuğunuzun yanında eşinizi asla kötülemeyin ve eleştirmeyin; </a:t>
            </a:r>
          </a:p>
          <a:p>
            <a:r>
              <a:rPr lang="tr-TR" dirty="0">
                <a:solidFill>
                  <a:schemeClr val="accent3">
                    <a:lumMod val="60000"/>
                    <a:lumOff val="40000"/>
                  </a:schemeClr>
                </a:solidFill>
              </a:rPr>
              <a:t>-Eşlerinize olan kızgınlık, kırgınlık eleştiri içeren davranış ve sözlerini çocukların yanında yapmayalım. </a:t>
            </a:r>
          </a:p>
          <a:p>
            <a:r>
              <a:rPr lang="tr-TR" dirty="0">
                <a:solidFill>
                  <a:schemeClr val="accent3">
                    <a:lumMod val="60000"/>
                    <a:lumOff val="40000"/>
                  </a:schemeClr>
                </a:solidFill>
              </a:rPr>
              <a:t>-Kendi kırgınlığınıza çocuklarımızı ortak etmeyin. -Çocuk anne babanın birbirlerini kötülemesini, eleştirmesini istemez, birbirlerini sevip beğenmesini ister. </a:t>
            </a:r>
          </a:p>
          <a:p>
            <a:r>
              <a:rPr lang="tr-TR" dirty="0">
                <a:solidFill>
                  <a:schemeClr val="accent3">
                    <a:lumMod val="60000"/>
                    <a:lumOff val="40000"/>
                  </a:schemeClr>
                </a:solidFill>
              </a:rPr>
              <a:t>-Çocuğunuza eşinizle mutlu olduğunuzu söyleyin ve davranışlarınızla da bunu gösterin; Kızgınlık anında annen-baban beni üzmek için yapmadı, kötü bir niyeti yoktu diyebiliriz. </a:t>
            </a:r>
          </a:p>
        </p:txBody>
      </p:sp>
      <p:sp>
        <p:nvSpPr>
          <p:cNvPr id="4" name="Slayt Numarası Yer Tutucusu 3"/>
          <p:cNvSpPr>
            <a:spLocks noGrp="1"/>
          </p:cNvSpPr>
          <p:nvPr>
            <p:ph type="sldNum" sz="quarter" idx="12"/>
          </p:nvPr>
        </p:nvSpPr>
        <p:spPr/>
        <p:txBody>
          <a:bodyPr/>
          <a:lstStyle/>
          <a:p>
            <a:fld id="{E6CC4CF1-E157-4204-9E91-CE4C647E7326}" type="slidenum">
              <a:rPr lang="tr-TR" smtClean="0"/>
              <a:pPr/>
              <a:t>32</a:t>
            </a:fld>
            <a:endParaRPr lang="tr-TR"/>
          </a:p>
        </p:txBody>
      </p:sp>
    </p:spTree>
    <p:extLst>
      <p:ext uri="{BB962C8B-B14F-4D97-AF65-F5344CB8AC3E}">
        <p14:creationId xmlns="" xmlns:p14="http://schemas.microsoft.com/office/powerpoint/2010/main" val="12680651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2708920"/>
            <a:ext cx="5886400" cy="3108543"/>
          </a:xfrm>
          <a:prstGeom prst="rect">
            <a:avLst/>
          </a:prstGeom>
        </p:spPr>
        <p:txBody>
          <a:bodyPr wrap="square">
            <a:spAutoFit/>
          </a:bodyPr>
          <a:lstStyle/>
          <a:p>
            <a:endParaRPr lang="tr-TR" dirty="0"/>
          </a:p>
          <a:p>
            <a:endParaRPr lang="tr-TR" dirty="0"/>
          </a:p>
          <a:p>
            <a:pPr marL="285750" indent="-285750">
              <a:buFont typeface="Wingdings" pitchFamily="2" charset="2"/>
              <a:buChar char="Ø"/>
            </a:pPr>
            <a:r>
              <a:rPr lang="tr-TR" sz="2000" dirty="0">
                <a:solidFill>
                  <a:schemeClr val="accent3">
                    <a:lumMod val="60000"/>
                    <a:lumOff val="40000"/>
                  </a:schemeClr>
                </a:solidFill>
              </a:rPr>
              <a:t>Çocuklarınıza sözlerinizle değil davranışlarınızla önek olun; çoğu zaman anne babalar çocuklarına öğüt verirler : şöyle yapmalısın, bu işin doğrusu bu, böyle davranmanı istemiyorum. Çocuk sözlerle anlatılanla dan çok davranışlarınızla vereceğiniz mesajları almaya açıktır. </a:t>
            </a:r>
          </a:p>
        </p:txBody>
      </p:sp>
      <p:pic>
        <p:nvPicPr>
          <p:cNvPr id="2150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188640"/>
            <a:ext cx="6912768" cy="30765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E6CC4CF1-E157-4204-9E91-CE4C647E7326}" type="slidenum">
              <a:rPr lang="tr-TR" smtClean="0"/>
              <a:pPr/>
              <a:t>33</a:t>
            </a:fld>
            <a:endParaRPr lang="tr-TR"/>
          </a:p>
        </p:txBody>
      </p:sp>
    </p:spTree>
    <p:extLst>
      <p:ext uri="{BB962C8B-B14F-4D97-AF65-F5344CB8AC3E}">
        <p14:creationId xmlns="" xmlns:p14="http://schemas.microsoft.com/office/powerpoint/2010/main" val="14515455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87624" y="404664"/>
            <a:ext cx="5670376" cy="923330"/>
          </a:xfrm>
          <a:prstGeom prst="rect">
            <a:avLst/>
          </a:prstGeom>
        </p:spPr>
        <p:txBody>
          <a:bodyPr wrap="square">
            <a:spAutoFit/>
          </a:bodyPr>
          <a:lstStyle/>
          <a:p>
            <a:endParaRPr lang="tr-TR" dirty="0"/>
          </a:p>
          <a:p>
            <a:endParaRPr lang="tr-TR" dirty="0"/>
          </a:p>
          <a:p>
            <a:r>
              <a:rPr lang="tr-TR" dirty="0">
                <a:solidFill>
                  <a:schemeClr val="accent3">
                    <a:lumMod val="60000"/>
                    <a:lumOff val="40000"/>
                  </a:schemeClr>
                </a:solidFill>
              </a:rPr>
              <a:t>Çocuklarınızı gerçekten dinleyin. </a:t>
            </a:r>
          </a:p>
        </p:txBody>
      </p:sp>
      <p:sp>
        <p:nvSpPr>
          <p:cNvPr id="3" name="Dikdörtgen 2"/>
          <p:cNvSpPr/>
          <p:nvPr/>
        </p:nvSpPr>
        <p:spPr>
          <a:xfrm>
            <a:off x="1187624" y="1412776"/>
            <a:ext cx="5670376" cy="5078313"/>
          </a:xfrm>
          <a:prstGeom prst="rect">
            <a:avLst/>
          </a:prstGeom>
        </p:spPr>
        <p:txBody>
          <a:bodyPr wrap="square">
            <a:spAutoFit/>
          </a:bodyPr>
          <a:lstStyle/>
          <a:p>
            <a:endParaRPr lang="tr-TR" dirty="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r>
              <a:rPr lang="tr-TR" dirty="0" smtClean="0">
                <a:solidFill>
                  <a:schemeClr val="accent3">
                    <a:lumMod val="60000"/>
                    <a:lumOff val="40000"/>
                  </a:schemeClr>
                </a:solidFill>
              </a:rPr>
              <a:t></a:t>
            </a:r>
            <a:r>
              <a:rPr lang="tr-TR" dirty="0">
                <a:solidFill>
                  <a:schemeClr val="accent3">
                    <a:lumMod val="60000"/>
                    <a:lumOff val="40000"/>
                  </a:schemeClr>
                </a:solidFill>
              </a:rPr>
              <a:t>Çocuklarınızla sen dili ile değil ben dili ile konuşunun; örneğin; sen tembelsin, çalışmıyorsun, sorumsuzsun (sen dili) yerine , çalışmadığın zaman ben üzülüyorum, çünkü hak etmediğin halde kötü not almış oluyorsun (ben dili) kullanılmalı. </a:t>
            </a:r>
          </a:p>
        </p:txBody>
      </p:sp>
      <p:pic>
        <p:nvPicPr>
          <p:cNvPr id="2253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61134" y="1327994"/>
            <a:ext cx="6347170" cy="34242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Slayt Numarası Yer Tutucusu 3"/>
          <p:cNvSpPr>
            <a:spLocks noGrp="1"/>
          </p:cNvSpPr>
          <p:nvPr>
            <p:ph type="sldNum" sz="quarter" idx="12"/>
          </p:nvPr>
        </p:nvSpPr>
        <p:spPr/>
        <p:txBody>
          <a:bodyPr/>
          <a:lstStyle/>
          <a:p>
            <a:fld id="{E6CC4CF1-E157-4204-9E91-CE4C647E7326}" type="slidenum">
              <a:rPr lang="tr-TR" smtClean="0"/>
              <a:pPr/>
              <a:t>34</a:t>
            </a:fld>
            <a:endParaRPr lang="tr-TR"/>
          </a:p>
        </p:txBody>
      </p:sp>
    </p:spTree>
    <p:extLst>
      <p:ext uri="{BB962C8B-B14F-4D97-AF65-F5344CB8AC3E}">
        <p14:creationId xmlns="" xmlns:p14="http://schemas.microsoft.com/office/powerpoint/2010/main" val="28534669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3608" y="4005064"/>
            <a:ext cx="6264696" cy="2308324"/>
          </a:xfrm>
          <a:prstGeom prst="rect">
            <a:avLst/>
          </a:prstGeom>
        </p:spPr>
        <p:txBody>
          <a:bodyPr wrap="square">
            <a:spAutoFit/>
          </a:bodyPr>
          <a:lstStyle/>
          <a:p>
            <a:endParaRPr lang="tr-TR" dirty="0">
              <a:solidFill>
                <a:schemeClr val="accent3">
                  <a:lumMod val="60000"/>
                  <a:lumOff val="40000"/>
                </a:schemeClr>
              </a:solidFill>
            </a:endParaRPr>
          </a:p>
          <a:p>
            <a:pPr marL="285750" indent="-285750">
              <a:buFont typeface="Wingdings" pitchFamily="2" charset="2"/>
              <a:buChar char="Ø"/>
            </a:pPr>
            <a:r>
              <a:rPr lang="tr-TR" dirty="0">
                <a:solidFill>
                  <a:schemeClr val="accent3">
                    <a:lumMod val="60000"/>
                    <a:lumOff val="40000"/>
                  </a:schemeClr>
                </a:solidFill>
              </a:rPr>
              <a:t>Çocuklarınızı kıyaslamayın!! </a:t>
            </a:r>
          </a:p>
          <a:p>
            <a:r>
              <a:rPr lang="tr-TR" dirty="0">
                <a:solidFill>
                  <a:schemeClr val="accent3">
                    <a:lumMod val="60000"/>
                    <a:lumOff val="40000"/>
                  </a:schemeClr>
                </a:solidFill>
              </a:rPr>
              <a:t>Kıyaslamak reddetmektir!! </a:t>
            </a:r>
          </a:p>
          <a:p>
            <a:r>
              <a:rPr lang="tr-TR" dirty="0">
                <a:solidFill>
                  <a:schemeClr val="accent3">
                    <a:lumMod val="60000"/>
                    <a:lumOff val="40000"/>
                  </a:schemeClr>
                </a:solidFill>
              </a:rPr>
              <a:t>Başkalarının yanında çocuğunuzun daima olumlu özelliklerini anlatın. Bizimki çok tembel, oğlum-kızım çok yaramaz, bizi hiç dinlemiyor teyzesi </a:t>
            </a:r>
            <a:r>
              <a:rPr lang="tr-TR" dirty="0" err="1">
                <a:solidFill>
                  <a:schemeClr val="accent3">
                    <a:lumMod val="60000"/>
                    <a:lumOff val="40000"/>
                  </a:schemeClr>
                </a:solidFill>
              </a:rPr>
              <a:t>vb</a:t>
            </a:r>
            <a:r>
              <a:rPr lang="tr-TR" dirty="0">
                <a:solidFill>
                  <a:schemeClr val="accent3">
                    <a:lumMod val="60000"/>
                    <a:lumOff val="40000"/>
                  </a:schemeClr>
                </a:solidFill>
              </a:rPr>
              <a:t> ifadelerle çocuğun olumsuz özelliğini yoğunlaştırmış ve kendimizi de kötü hissetmiş oluyoruz. </a:t>
            </a:r>
          </a:p>
        </p:txBody>
      </p:sp>
      <p:sp>
        <p:nvSpPr>
          <p:cNvPr id="3" name="Metin kutusu 2"/>
          <p:cNvSpPr txBox="1"/>
          <p:nvPr/>
        </p:nvSpPr>
        <p:spPr>
          <a:xfrm>
            <a:off x="1259632" y="980728"/>
            <a:ext cx="5832648" cy="369332"/>
          </a:xfrm>
          <a:prstGeom prst="rect">
            <a:avLst/>
          </a:prstGeom>
          <a:noFill/>
        </p:spPr>
        <p:txBody>
          <a:bodyPr wrap="square" rtlCol="0">
            <a:spAutoFit/>
          </a:bodyPr>
          <a:lstStyle/>
          <a:p>
            <a:pPr marL="285750" indent="-285750">
              <a:buFont typeface="Wingdings" pitchFamily="2" charset="2"/>
              <a:buChar char="Ø"/>
            </a:pPr>
            <a:r>
              <a:rPr lang="tr-TR" dirty="0" smtClean="0">
                <a:solidFill>
                  <a:schemeClr val="accent3">
                    <a:lumMod val="60000"/>
                    <a:lumOff val="40000"/>
                  </a:schemeClr>
                </a:solidFill>
              </a:rPr>
              <a:t>Çocuğunuzun olumlu yönlerine vurgu yapın. </a:t>
            </a:r>
            <a:endParaRPr lang="tr-TR" dirty="0">
              <a:solidFill>
                <a:schemeClr val="accent3">
                  <a:lumMod val="60000"/>
                  <a:lumOff val="40000"/>
                </a:schemeClr>
              </a:solidFill>
            </a:endParaRPr>
          </a:p>
        </p:txBody>
      </p:sp>
      <p:pic>
        <p:nvPicPr>
          <p:cNvPr id="2355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2" y="1484784"/>
            <a:ext cx="5616624" cy="2762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Slayt Numarası Yer Tutucusu 3"/>
          <p:cNvSpPr>
            <a:spLocks noGrp="1"/>
          </p:cNvSpPr>
          <p:nvPr>
            <p:ph type="sldNum" sz="quarter" idx="12"/>
          </p:nvPr>
        </p:nvSpPr>
        <p:spPr/>
        <p:txBody>
          <a:bodyPr/>
          <a:lstStyle/>
          <a:p>
            <a:fld id="{E6CC4CF1-E157-4204-9E91-CE4C647E7326}" type="slidenum">
              <a:rPr lang="tr-TR" smtClean="0"/>
              <a:pPr/>
              <a:t>35</a:t>
            </a:fld>
            <a:endParaRPr lang="tr-TR"/>
          </a:p>
        </p:txBody>
      </p:sp>
    </p:spTree>
    <p:extLst>
      <p:ext uri="{BB962C8B-B14F-4D97-AF65-F5344CB8AC3E}">
        <p14:creationId xmlns="" xmlns:p14="http://schemas.microsoft.com/office/powerpoint/2010/main" val="25241579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476672"/>
            <a:ext cx="5526360" cy="923330"/>
          </a:xfrm>
          <a:prstGeom prst="rect">
            <a:avLst/>
          </a:prstGeom>
        </p:spPr>
        <p:txBody>
          <a:bodyPr wrap="square">
            <a:spAutoFit/>
          </a:bodyPr>
          <a:lstStyle/>
          <a:p>
            <a:endParaRPr lang="tr-TR" dirty="0"/>
          </a:p>
          <a:p>
            <a:pPr marL="285750" indent="-285750">
              <a:buFont typeface="Wingdings" pitchFamily="2" charset="2"/>
              <a:buChar char="Ø"/>
            </a:pPr>
            <a:r>
              <a:rPr lang="tr-TR" dirty="0"/>
              <a:t>Önemli olan birinci olmak değil yarışı tamamlamaktır. </a:t>
            </a:r>
          </a:p>
        </p:txBody>
      </p:sp>
      <p:sp>
        <p:nvSpPr>
          <p:cNvPr id="3" name="Dikdörtgen 2"/>
          <p:cNvSpPr/>
          <p:nvPr/>
        </p:nvSpPr>
        <p:spPr>
          <a:xfrm>
            <a:off x="683568" y="1582341"/>
            <a:ext cx="6174432" cy="2308324"/>
          </a:xfrm>
          <a:prstGeom prst="rect">
            <a:avLst/>
          </a:prstGeom>
        </p:spPr>
        <p:txBody>
          <a:bodyPr wrap="square">
            <a:spAutoFit/>
          </a:bodyPr>
          <a:lstStyle/>
          <a:p>
            <a:endParaRPr lang="tr-TR" dirty="0"/>
          </a:p>
          <a:p>
            <a:endParaRPr lang="tr-TR" dirty="0"/>
          </a:p>
          <a:p>
            <a:pPr marL="285750" indent="-285750">
              <a:buFont typeface="Wingdings" pitchFamily="2" charset="2"/>
              <a:buChar char="Ø"/>
            </a:pPr>
            <a:r>
              <a:rPr lang="tr-TR" dirty="0"/>
              <a:t>Çocuğunuzun aldığı sonuçları değil çalışmasını ve gayretini ödüllendirin; biz onları iyi sonuçlar alırlarsa ödüllendiririz, gayretleri, çalışkanlıkları sonuca yansımıyorsa göz ardı ederiz hatta ödül şöyle dursun kızarız bile. Unutmayın çocuğunuz her şeyi başarmak zorunda değil. </a:t>
            </a:r>
          </a:p>
        </p:txBody>
      </p:sp>
      <p:sp>
        <p:nvSpPr>
          <p:cNvPr id="4" name="Slayt Numarası Yer Tutucusu 3"/>
          <p:cNvSpPr>
            <a:spLocks noGrp="1"/>
          </p:cNvSpPr>
          <p:nvPr>
            <p:ph type="sldNum" sz="quarter" idx="12"/>
          </p:nvPr>
        </p:nvSpPr>
        <p:spPr/>
        <p:txBody>
          <a:bodyPr/>
          <a:lstStyle/>
          <a:p>
            <a:fld id="{E6CC4CF1-E157-4204-9E91-CE4C647E7326}" type="slidenum">
              <a:rPr lang="tr-TR" smtClean="0"/>
              <a:pPr/>
              <a:t>36</a:t>
            </a:fld>
            <a:endParaRPr lang="tr-TR"/>
          </a:p>
        </p:txBody>
      </p:sp>
    </p:spTree>
    <p:extLst>
      <p:ext uri="{BB962C8B-B14F-4D97-AF65-F5344CB8AC3E}">
        <p14:creationId xmlns="" xmlns:p14="http://schemas.microsoft.com/office/powerpoint/2010/main" val="37960855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764705"/>
            <a:ext cx="6048672" cy="2585323"/>
          </a:xfrm>
          <a:prstGeom prst="rect">
            <a:avLst/>
          </a:prstGeom>
        </p:spPr>
        <p:txBody>
          <a:bodyPr wrap="square">
            <a:spAutoFit/>
          </a:bodyPr>
          <a:lstStyle/>
          <a:p>
            <a:endParaRPr lang="tr-TR" dirty="0"/>
          </a:p>
          <a:p>
            <a:pPr marL="285750" indent="-285750">
              <a:buFont typeface="Wingdings" pitchFamily="2" charset="2"/>
              <a:buChar char="Ø"/>
            </a:pPr>
            <a:r>
              <a:rPr lang="tr-TR" dirty="0" smtClean="0"/>
              <a:t>Çocuğunuzu koşulsuz sevin…</a:t>
            </a:r>
          </a:p>
          <a:p>
            <a:r>
              <a:rPr lang="tr-TR" dirty="0" smtClean="0"/>
              <a:t>Çocuğunuz </a:t>
            </a:r>
            <a:r>
              <a:rPr lang="tr-TR" dirty="0"/>
              <a:t>için sizin ilginiz ve sevginiz en büyük ödüldür. </a:t>
            </a:r>
            <a:endParaRPr lang="tr-TR" dirty="0" smtClean="0"/>
          </a:p>
          <a:p>
            <a:pPr marL="285750" indent="-285750">
              <a:buFont typeface="Wingdings" pitchFamily="2" charset="2"/>
              <a:buChar char="Ø"/>
            </a:pPr>
            <a:r>
              <a:rPr lang="tr-TR" dirty="0" smtClean="0"/>
              <a:t>Beklentileriniz gerçekçi olsun..</a:t>
            </a:r>
          </a:p>
          <a:p>
            <a:pPr marL="285750" indent="-285750">
              <a:buFont typeface="Wingdings" pitchFamily="2" charset="2"/>
              <a:buChar char="Ø"/>
            </a:pPr>
            <a:r>
              <a:rPr lang="tr-TR" dirty="0" smtClean="0"/>
              <a:t>Çocuklarınıza davranışlarınızın nedenlerini mutlaka açıklayın ve tutarlı olun…</a:t>
            </a:r>
          </a:p>
          <a:p>
            <a:pPr marL="285750" indent="-285750">
              <a:buFont typeface="Wingdings" pitchFamily="2" charset="2"/>
              <a:buChar char="Ø"/>
            </a:pPr>
            <a:r>
              <a:rPr lang="tr-TR" dirty="0" smtClean="0"/>
              <a:t>Çocuğunuzu ve kendinizi iyi tanıyın… </a:t>
            </a:r>
          </a:p>
          <a:p>
            <a:pPr marL="285750" indent="-285750">
              <a:buFont typeface="Wingdings" pitchFamily="2" charset="2"/>
              <a:buChar char="Ø"/>
            </a:pPr>
            <a:endParaRPr lang="tr-TR" dirty="0"/>
          </a:p>
        </p:txBody>
      </p:sp>
      <p:pic>
        <p:nvPicPr>
          <p:cNvPr id="2457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2" y="3350028"/>
            <a:ext cx="5265564" cy="32575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E6CC4CF1-E157-4204-9E91-CE4C647E7326}" type="slidenum">
              <a:rPr lang="tr-TR" smtClean="0"/>
              <a:pPr/>
              <a:t>37</a:t>
            </a:fld>
            <a:endParaRPr lang="tr-TR"/>
          </a:p>
        </p:txBody>
      </p:sp>
    </p:spTree>
    <p:extLst>
      <p:ext uri="{BB962C8B-B14F-4D97-AF65-F5344CB8AC3E}">
        <p14:creationId xmlns="" xmlns:p14="http://schemas.microsoft.com/office/powerpoint/2010/main" val="4699998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59633" y="620688"/>
            <a:ext cx="6097746" cy="369332"/>
          </a:xfrm>
          <a:prstGeom prst="rect">
            <a:avLst/>
          </a:prstGeom>
        </p:spPr>
        <p:txBody>
          <a:bodyPr wrap="square">
            <a:spAutoFit/>
          </a:bodyPr>
          <a:lstStyle/>
          <a:p>
            <a:r>
              <a:rPr lang="tr-TR" b="1" dirty="0">
                <a:latin typeface="Comic Sans MS" pitchFamily="66" charset="0"/>
              </a:rPr>
              <a:t>ÇOCUK NEYİ ÖĞRENİR?</a:t>
            </a:r>
            <a:endParaRPr lang="tr-TR" dirty="0"/>
          </a:p>
        </p:txBody>
      </p:sp>
      <p:sp>
        <p:nvSpPr>
          <p:cNvPr id="3" name="Dikdörtgen 2"/>
          <p:cNvSpPr/>
          <p:nvPr/>
        </p:nvSpPr>
        <p:spPr>
          <a:xfrm>
            <a:off x="827584" y="1268760"/>
            <a:ext cx="7704856" cy="5881610"/>
          </a:xfrm>
          <a:prstGeom prst="rect">
            <a:avLst/>
          </a:prstGeom>
        </p:spPr>
        <p:txBody>
          <a:bodyPr wrap="square">
            <a:spAutoFit/>
          </a:bodyPr>
          <a:lstStyle/>
          <a:p>
            <a:pPr marL="285750" indent="-285750">
              <a:buFont typeface="Wingdings" pitchFamily="2" charset="2"/>
              <a:buChar char="Ø"/>
            </a:pPr>
            <a:r>
              <a:rPr lang="tr-TR" b="1" i="1" dirty="0">
                <a:latin typeface="Comic Sans MS" pitchFamily="66" charset="0"/>
              </a:rPr>
              <a:t>EĞER BİR ÇOCUK </a:t>
            </a:r>
            <a:r>
              <a:rPr lang="tr-TR" b="1" i="1" dirty="0">
                <a:solidFill>
                  <a:srgbClr val="FFFF00"/>
                </a:solidFill>
                <a:latin typeface="Comic Sans MS" pitchFamily="66" charset="0"/>
              </a:rPr>
              <a:t>KINANARAK </a:t>
            </a:r>
            <a:r>
              <a:rPr lang="tr-TR" b="1" i="1" dirty="0">
                <a:latin typeface="Comic Sans MS" pitchFamily="66" charset="0"/>
              </a:rPr>
              <a:t>YAŞARSA, </a:t>
            </a:r>
            <a:r>
              <a:rPr lang="tr-TR" b="1" i="1" dirty="0">
                <a:solidFill>
                  <a:srgbClr val="FFFF00"/>
                </a:solidFill>
                <a:latin typeface="Comic Sans MS" pitchFamily="66" charset="0"/>
              </a:rPr>
              <a:t>SUÇLAMAYI </a:t>
            </a:r>
            <a:r>
              <a:rPr lang="tr-TR" b="1" i="1" dirty="0">
                <a:latin typeface="Comic Sans MS" pitchFamily="66" charset="0"/>
              </a:rPr>
              <a:t>ÖĞRENİR.</a:t>
            </a:r>
            <a:endParaRPr lang="tr-TR" dirty="0">
              <a:latin typeface="Comic Sans MS" pitchFamily="66" charset="0"/>
            </a:endParaRPr>
          </a:p>
          <a:p>
            <a:endParaRPr lang="tr-TR" dirty="0">
              <a:latin typeface="Comic Sans MS" pitchFamily="66" charset="0"/>
            </a:endParaRPr>
          </a:p>
          <a:p>
            <a:pPr marL="285750" indent="-285750">
              <a:buFont typeface="Wingdings" pitchFamily="2" charset="2"/>
              <a:buChar char="Ø"/>
            </a:pPr>
            <a:r>
              <a:rPr lang="tr-TR" b="1" i="1" dirty="0">
                <a:latin typeface="Comic Sans MS" pitchFamily="66" charset="0"/>
              </a:rPr>
              <a:t>EĞER BİR ÇOCUK </a:t>
            </a:r>
            <a:r>
              <a:rPr lang="tr-TR" b="1" i="1" dirty="0">
                <a:solidFill>
                  <a:srgbClr val="FFFF00"/>
                </a:solidFill>
                <a:latin typeface="Comic Sans MS" pitchFamily="66" charset="0"/>
              </a:rPr>
              <a:t>DÜŞMANCA </a:t>
            </a:r>
            <a:r>
              <a:rPr lang="tr-TR" b="1" i="1" dirty="0">
                <a:latin typeface="Comic Sans MS" pitchFamily="66" charset="0"/>
              </a:rPr>
              <a:t>DAVRANIŞLAR İÇİNDE YAŞARSA, </a:t>
            </a:r>
            <a:r>
              <a:rPr lang="tr-TR" b="1" i="1" dirty="0">
                <a:solidFill>
                  <a:srgbClr val="FFFF00"/>
                </a:solidFill>
                <a:latin typeface="Comic Sans MS" pitchFamily="66" charset="0"/>
              </a:rPr>
              <a:t>KAVGA ETMEYİ</a:t>
            </a:r>
            <a:r>
              <a:rPr lang="tr-TR" b="1" i="1" dirty="0">
                <a:latin typeface="Comic Sans MS" pitchFamily="66" charset="0"/>
              </a:rPr>
              <a:t> ÖĞRENİR.</a:t>
            </a:r>
            <a:endParaRPr lang="tr-TR" dirty="0">
              <a:latin typeface="Comic Sans MS" pitchFamily="66" charset="0"/>
            </a:endParaRPr>
          </a:p>
          <a:p>
            <a:endParaRPr lang="tr-TR" dirty="0">
              <a:latin typeface="Comic Sans MS" pitchFamily="66" charset="0"/>
            </a:endParaRPr>
          </a:p>
          <a:p>
            <a:pPr marL="285750" indent="-285750">
              <a:buFont typeface="Wingdings" pitchFamily="2" charset="2"/>
              <a:buChar char="Ø"/>
            </a:pPr>
            <a:r>
              <a:rPr lang="tr-TR" b="1" i="1" dirty="0">
                <a:latin typeface="Comic Sans MS" pitchFamily="66" charset="0"/>
              </a:rPr>
              <a:t>EĞER BİR ÇOCUK </a:t>
            </a:r>
            <a:r>
              <a:rPr lang="tr-TR" b="1" i="1" dirty="0">
                <a:solidFill>
                  <a:srgbClr val="FFFF00"/>
                </a:solidFill>
                <a:latin typeface="Comic Sans MS" pitchFamily="66" charset="0"/>
              </a:rPr>
              <a:t>ALAY </a:t>
            </a:r>
            <a:r>
              <a:rPr lang="tr-TR" b="1" i="1" dirty="0">
                <a:latin typeface="Comic Sans MS" pitchFamily="66" charset="0"/>
              </a:rPr>
              <a:t>EDİLEREK YAŞARSA, </a:t>
            </a:r>
            <a:r>
              <a:rPr lang="tr-TR" b="1" i="1" dirty="0">
                <a:solidFill>
                  <a:srgbClr val="FFFF00"/>
                </a:solidFill>
                <a:latin typeface="Comic Sans MS" pitchFamily="66" charset="0"/>
              </a:rPr>
              <a:t>SIKILGANLIĞI</a:t>
            </a:r>
            <a:r>
              <a:rPr lang="tr-TR" b="1" i="1" dirty="0">
                <a:latin typeface="Comic Sans MS" pitchFamily="66" charset="0"/>
              </a:rPr>
              <a:t> ÖĞRENİR</a:t>
            </a:r>
            <a:r>
              <a:rPr lang="tr-TR" b="1" i="1" dirty="0" smtClean="0">
                <a:latin typeface="Comic Sans MS" pitchFamily="66" charset="0"/>
              </a:rPr>
              <a:t>.</a:t>
            </a:r>
          </a:p>
          <a:p>
            <a:pPr marL="285750" indent="-285750">
              <a:lnSpc>
                <a:spcPct val="90000"/>
              </a:lnSpc>
              <a:buFont typeface="Wingdings" pitchFamily="2" charset="2"/>
              <a:buChar char="Ø"/>
            </a:pPr>
            <a:r>
              <a:rPr lang="tr-TR" b="1" i="1" dirty="0">
                <a:latin typeface="Comic Sans MS" pitchFamily="66" charset="0"/>
              </a:rPr>
              <a:t>EĞER BİR ÇOCUK </a:t>
            </a:r>
            <a:r>
              <a:rPr lang="tr-TR" b="1" i="1" dirty="0">
                <a:solidFill>
                  <a:srgbClr val="FFFF00"/>
                </a:solidFill>
                <a:latin typeface="Comic Sans MS" pitchFamily="66" charset="0"/>
              </a:rPr>
              <a:t>UTANÇ </a:t>
            </a:r>
            <a:r>
              <a:rPr lang="tr-TR" b="1" i="1" dirty="0">
                <a:latin typeface="Comic Sans MS" pitchFamily="66" charset="0"/>
              </a:rPr>
              <a:t>İÇİNDE YAŞARSA, </a:t>
            </a:r>
            <a:r>
              <a:rPr lang="tr-TR" b="1" i="1" dirty="0">
                <a:solidFill>
                  <a:srgbClr val="FFFF00"/>
                </a:solidFill>
                <a:latin typeface="Comic Sans MS" pitchFamily="66" charset="0"/>
              </a:rPr>
              <a:t>SUÇLULUK DUYMAYI</a:t>
            </a:r>
            <a:r>
              <a:rPr lang="tr-TR" b="1" i="1" dirty="0">
                <a:latin typeface="Comic Sans MS" pitchFamily="66" charset="0"/>
              </a:rPr>
              <a:t> ÖĞRENİR.</a:t>
            </a:r>
          </a:p>
          <a:p>
            <a:pPr>
              <a:lnSpc>
                <a:spcPct val="90000"/>
              </a:lnSpc>
            </a:pPr>
            <a:endParaRPr lang="tr-TR" dirty="0">
              <a:latin typeface="Comic Sans MS" pitchFamily="66" charset="0"/>
            </a:endParaRPr>
          </a:p>
          <a:p>
            <a:pPr marL="285750" indent="-285750">
              <a:lnSpc>
                <a:spcPct val="90000"/>
              </a:lnSpc>
              <a:buFont typeface="Wingdings" pitchFamily="2" charset="2"/>
              <a:buChar char="Ø"/>
            </a:pPr>
            <a:r>
              <a:rPr lang="tr-TR" b="1" i="1" dirty="0">
                <a:latin typeface="Comic Sans MS" pitchFamily="66" charset="0"/>
              </a:rPr>
              <a:t>EĞER BİR ÇOCUK </a:t>
            </a:r>
            <a:r>
              <a:rPr lang="tr-TR" b="1" i="1" dirty="0">
                <a:solidFill>
                  <a:srgbClr val="FFFF00"/>
                </a:solidFill>
                <a:latin typeface="Comic Sans MS" pitchFamily="66" charset="0"/>
              </a:rPr>
              <a:t>DÜŞMANLIKLAR </a:t>
            </a:r>
            <a:r>
              <a:rPr lang="tr-TR" b="1" i="1" dirty="0">
                <a:latin typeface="Comic Sans MS" pitchFamily="66" charset="0"/>
              </a:rPr>
              <a:t>İÇİNDE BÜYÜRSE, </a:t>
            </a:r>
            <a:r>
              <a:rPr lang="tr-TR" b="1" i="1" dirty="0">
                <a:solidFill>
                  <a:srgbClr val="FFFF00"/>
                </a:solidFill>
                <a:latin typeface="Comic Sans MS" pitchFamily="66" charset="0"/>
              </a:rPr>
              <a:t>SALDIRGANLIĞI </a:t>
            </a:r>
            <a:r>
              <a:rPr lang="tr-TR" b="1" i="1" dirty="0">
                <a:latin typeface="Comic Sans MS" pitchFamily="66" charset="0"/>
              </a:rPr>
              <a:t>ÖĞRENİR</a:t>
            </a:r>
            <a:r>
              <a:rPr lang="tr-TR" b="1" i="1" dirty="0" smtClean="0">
                <a:latin typeface="Comic Sans MS" pitchFamily="66" charset="0"/>
              </a:rPr>
              <a:t>.</a:t>
            </a:r>
          </a:p>
          <a:p>
            <a:pPr marL="285750" indent="-285750">
              <a:lnSpc>
                <a:spcPct val="90000"/>
              </a:lnSpc>
              <a:buFont typeface="Wingdings" pitchFamily="2" charset="2"/>
              <a:buChar char="Ø"/>
            </a:pPr>
            <a:r>
              <a:rPr lang="tr-TR" b="1" i="1" dirty="0">
                <a:latin typeface="Comic Sans MS" pitchFamily="66" charset="0"/>
              </a:rPr>
              <a:t>EĞER BİR ÇOCUK </a:t>
            </a:r>
            <a:r>
              <a:rPr lang="tr-TR" b="1" i="1" dirty="0">
                <a:solidFill>
                  <a:srgbClr val="FFFF00"/>
                </a:solidFill>
                <a:latin typeface="Comic Sans MS" pitchFamily="66" charset="0"/>
              </a:rPr>
              <a:t>HOŞGÖRÜYLE </a:t>
            </a:r>
            <a:r>
              <a:rPr lang="tr-TR" b="1" i="1" dirty="0">
                <a:latin typeface="Comic Sans MS" pitchFamily="66" charset="0"/>
              </a:rPr>
              <a:t>YAŞARSA, </a:t>
            </a:r>
            <a:r>
              <a:rPr lang="tr-TR" b="1" i="1" dirty="0">
                <a:solidFill>
                  <a:srgbClr val="FFFF00"/>
                </a:solidFill>
                <a:latin typeface="Comic Sans MS" pitchFamily="66" charset="0"/>
              </a:rPr>
              <a:t>SABIRLI OLMAYI</a:t>
            </a:r>
            <a:r>
              <a:rPr lang="tr-TR" b="1" i="1" dirty="0">
                <a:latin typeface="Comic Sans MS" pitchFamily="66" charset="0"/>
              </a:rPr>
              <a:t> ÖĞRENİR.</a:t>
            </a:r>
          </a:p>
          <a:p>
            <a:pPr marL="285750" indent="-285750">
              <a:lnSpc>
                <a:spcPct val="90000"/>
              </a:lnSpc>
              <a:buFont typeface="Wingdings" pitchFamily="2" charset="2"/>
              <a:buChar char="Ø"/>
            </a:pPr>
            <a:r>
              <a:rPr lang="tr-TR" b="1" i="1" dirty="0">
                <a:latin typeface="Comic Sans MS" pitchFamily="66" charset="0"/>
              </a:rPr>
              <a:t>EĞER BİR ÇOCUK </a:t>
            </a:r>
            <a:r>
              <a:rPr lang="tr-TR" b="1" i="1" dirty="0">
                <a:solidFill>
                  <a:srgbClr val="FFFF00"/>
                </a:solidFill>
                <a:latin typeface="Comic Sans MS" pitchFamily="66" charset="0"/>
              </a:rPr>
              <a:t>TEŞVİK EDİLEREK</a:t>
            </a:r>
            <a:r>
              <a:rPr lang="tr-TR" b="1" i="1" dirty="0">
                <a:latin typeface="Comic Sans MS" pitchFamily="66" charset="0"/>
              </a:rPr>
              <a:t> YAŞARSA, </a:t>
            </a:r>
            <a:r>
              <a:rPr lang="tr-TR" b="1" i="1" dirty="0">
                <a:solidFill>
                  <a:srgbClr val="FFFF00"/>
                </a:solidFill>
                <a:latin typeface="Comic Sans MS" pitchFamily="66" charset="0"/>
              </a:rPr>
              <a:t>ÖZGÜVENİ</a:t>
            </a:r>
            <a:r>
              <a:rPr lang="tr-TR" b="1" i="1" dirty="0">
                <a:solidFill>
                  <a:srgbClr val="FF0000"/>
                </a:solidFill>
                <a:latin typeface="Comic Sans MS" pitchFamily="66" charset="0"/>
              </a:rPr>
              <a:t> </a:t>
            </a:r>
            <a:r>
              <a:rPr lang="tr-TR" b="1" i="1" dirty="0">
                <a:latin typeface="Comic Sans MS" pitchFamily="66" charset="0"/>
              </a:rPr>
              <a:t>ÖĞRENİR.</a:t>
            </a:r>
          </a:p>
          <a:p>
            <a:pPr>
              <a:lnSpc>
                <a:spcPct val="90000"/>
              </a:lnSpc>
            </a:pPr>
            <a:endParaRPr lang="tr-TR" dirty="0">
              <a:latin typeface="Comic Sans MS" pitchFamily="66" charset="0"/>
            </a:endParaRPr>
          </a:p>
          <a:p>
            <a:pPr>
              <a:lnSpc>
                <a:spcPct val="90000"/>
              </a:lnSpc>
            </a:pPr>
            <a:endParaRPr lang="tr-TR" b="1" i="1" dirty="0">
              <a:latin typeface="Comic Sans MS" pitchFamily="66" charset="0"/>
            </a:endParaRPr>
          </a:p>
          <a:p>
            <a:pPr marL="285750" indent="-285750">
              <a:buFont typeface="Wingdings" pitchFamily="2" charset="2"/>
              <a:buChar char="Ø"/>
            </a:pPr>
            <a:endParaRPr lang="tr-TR" b="1" i="1" dirty="0">
              <a:latin typeface="Comic Sans MS" pitchFamily="66" charset="0"/>
            </a:endParaRPr>
          </a:p>
          <a:p>
            <a:pPr>
              <a:buFontTx/>
              <a:buNone/>
            </a:pPr>
            <a:endParaRPr lang="tr-TR" dirty="0">
              <a:latin typeface="Comic Sans MS" pitchFamily="66" charset="0"/>
            </a:endParaRPr>
          </a:p>
          <a:p>
            <a:endParaRPr lang="tr-TR" dirty="0"/>
          </a:p>
        </p:txBody>
      </p:sp>
      <p:sp>
        <p:nvSpPr>
          <p:cNvPr id="4" name="Slayt Numarası Yer Tutucusu 3"/>
          <p:cNvSpPr>
            <a:spLocks noGrp="1"/>
          </p:cNvSpPr>
          <p:nvPr>
            <p:ph type="sldNum" sz="quarter" idx="12"/>
          </p:nvPr>
        </p:nvSpPr>
        <p:spPr/>
        <p:txBody>
          <a:bodyPr/>
          <a:lstStyle/>
          <a:p>
            <a:fld id="{E6CC4CF1-E157-4204-9E91-CE4C647E7326}" type="slidenum">
              <a:rPr lang="tr-TR" smtClean="0"/>
              <a:pPr/>
              <a:t>38</a:t>
            </a:fld>
            <a:endParaRPr lang="tr-TR"/>
          </a:p>
        </p:txBody>
      </p:sp>
    </p:spTree>
    <p:extLst>
      <p:ext uri="{BB962C8B-B14F-4D97-AF65-F5344CB8AC3E}">
        <p14:creationId xmlns="" xmlns:p14="http://schemas.microsoft.com/office/powerpoint/2010/main" val="5662700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620688"/>
            <a:ext cx="6624736" cy="5355312"/>
          </a:xfrm>
          <a:prstGeom prst="rect">
            <a:avLst/>
          </a:prstGeom>
        </p:spPr>
        <p:txBody>
          <a:bodyPr wrap="square">
            <a:spAutoFit/>
          </a:bodyPr>
          <a:lstStyle/>
          <a:p>
            <a:pPr marL="285750" indent="-285750">
              <a:buFont typeface="Wingdings" pitchFamily="2" charset="2"/>
              <a:buChar char="Ø"/>
            </a:pPr>
            <a:r>
              <a:rPr lang="tr-TR" b="1" i="1" dirty="0">
                <a:latin typeface="Comic Sans MS" pitchFamily="66" charset="0"/>
              </a:rPr>
              <a:t>EĞER BİR ÇOCUK </a:t>
            </a:r>
            <a:r>
              <a:rPr lang="tr-TR" b="1" i="1" dirty="0">
                <a:solidFill>
                  <a:srgbClr val="FFFF00"/>
                </a:solidFill>
                <a:latin typeface="Comic Sans MS" pitchFamily="66" charset="0"/>
              </a:rPr>
              <a:t>DEĞER VERİLEREK</a:t>
            </a:r>
            <a:r>
              <a:rPr lang="tr-TR" b="1" i="1" dirty="0">
                <a:latin typeface="Comic Sans MS" pitchFamily="66" charset="0"/>
              </a:rPr>
              <a:t> YAŞARSA, </a:t>
            </a:r>
            <a:r>
              <a:rPr lang="tr-TR" b="1" i="1" dirty="0">
                <a:solidFill>
                  <a:srgbClr val="FFFF00"/>
                </a:solidFill>
                <a:latin typeface="Comic Sans MS" pitchFamily="66" charset="0"/>
              </a:rPr>
              <a:t>SAYGI DUYMAYI</a:t>
            </a:r>
            <a:r>
              <a:rPr lang="tr-TR" b="1" i="1" dirty="0">
                <a:latin typeface="Comic Sans MS" pitchFamily="66" charset="0"/>
              </a:rPr>
              <a:t> ÖĞRENİR.</a:t>
            </a:r>
          </a:p>
          <a:p>
            <a:pPr marL="285750" indent="-285750">
              <a:buFont typeface="Wingdings" pitchFamily="2" charset="2"/>
              <a:buChar char="Ø"/>
            </a:pPr>
            <a:endParaRPr lang="tr-TR" b="1" dirty="0">
              <a:latin typeface="Comic Sans MS" pitchFamily="66" charset="0"/>
            </a:endParaRPr>
          </a:p>
          <a:p>
            <a:pPr marL="285750" indent="-285750">
              <a:buFont typeface="Wingdings" pitchFamily="2" charset="2"/>
              <a:buChar char="Ø"/>
            </a:pPr>
            <a:r>
              <a:rPr lang="tr-TR" b="1" i="1" dirty="0">
                <a:latin typeface="Comic Sans MS" pitchFamily="66" charset="0"/>
              </a:rPr>
              <a:t>EĞER BİR ÇOCUK </a:t>
            </a:r>
            <a:r>
              <a:rPr lang="tr-TR" b="1" i="1" dirty="0">
                <a:solidFill>
                  <a:srgbClr val="FFFF00"/>
                </a:solidFill>
                <a:latin typeface="Comic Sans MS" pitchFamily="66" charset="0"/>
              </a:rPr>
              <a:t>EŞİTLİK ORTAMINDA </a:t>
            </a:r>
            <a:r>
              <a:rPr lang="tr-TR" b="1" i="1" dirty="0">
                <a:latin typeface="Comic Sans MS" pitchFamily="66" charset="0"/>
              </a:rPr>
              <a:t>YAŞARSA, </a:t>
            </a:r>
            <a:r>
              <a:rPr lang="tr-TR" b="1" i="1" dirty="0">
                <a:solidFill>
                  <a:srgbClr val="FFFF00"/>
                </a:solidFill>
                <a:latin typeface="Comic Sans MS" pitchFamily="66" charset="0"/>
              </a:rPr>
              <a:t>ADALETİ </a:t>
            </a:r>
            <a:r>
              <a:rPr lang="tr-TR" b="1" i="1" dirty="0">
                <a:latin typeface="Comic Sans MS" pitchFamily="66" charset="0"/>
              </a:rPr>
              <a:t>ÖĞRENİR.</a:t>
            </a:r>
          </a:p>
          <a:p>
            <a:pPr marL="285750" indent="-285750">
              <a:buFont typeface="Wingdings" pitchFamily="2" charset="2"/>
              <a:buChar char="Ø"/>
            </a:pPr>
            <a:endParaRPr lang="tr-TR" b="1" dirty="0">
              <a:latin typeface="Comic Sans MS" pitchFamily="66" charset="0"/>
            </a:endParaRPr>
          </a:p>
          <a:p>
            <a:pPr marL="285750" indent="-285750">
              <a:buFont typeface="Wingdings" pitchFamily="2" charset="2"/>
              <a:buChar char="Ø"/>
            </a:pPr>
            <a:r>
              <a:rPr lang="tr-TR" b="1" i="1" dirty="0">
                <a:latin typeface="Comic Sans MS" pitchFamily="66" charset="0"/>
              </a:rPr>
              <a:t>EĞER BİR ÇOCUK </a:t>
            </a:r>
            <a:r>
              <a:rPr lang="tr-TR" b="1" i="1" dirty="0">
                <a:solidFill>
                  <a:srgbClr val="FFFF00"/>
                </a:solidFill>
                <a:latin typeface="Comic Sans MS" pitchFamily="66" charset="0"/>
              </a:rPr>
              <a:t>GÜVEN DUYGUSU</a:t>
            </a:r>
            <a:r>
              <a:rPr lang="tr-TR" b="1" i="1" dirty="0">
                <a:latin typeface="Comic Sans MS" pitchFamily="66" charset="0"/>
              </a:rPr>
              <a:t> İÇİNDE YAŞARSA, </a:t>
            </a:r>
            <a:r>
              <a:rPr lang="tr-TR" b="1" i="1" dirty="0">
                <a:solidFill>
                  <a:srgbClr val="FFFF00"/>
                </a:solidFill>
                <a:latin typeface="Comic Sans MS" pitchFamily="66" charset="0"/>
              </a:rPr>
              <a:t>İNANMAYI </a:t>
            </a:r>
            <a:r>
              <a:rPr lang="tr-TR" b="1" i="1" dirty="0">
                <a:latin typeface="Comic Sans MS" pitchFamily="66" charset="0"/>
              </a:rPr>
              <a:t>ÖĞRENİR</a:t>
            </a:r>
            <a:r>
              <a:rPr lang="tr-TR" b="1" i="1" dirty="0" smtClean="0">
                <a:latin typeface="Comic Sans MS" pitchFamily="66" charset="0"/>
              </a:rPr>
              <a:t>.</a:t>
            </a:r>
          </a:p>
          <a:p>
            <a:pPr marL="285750" indent="-285750">
              <a:buFont typeface="Wingdings" pitchFamily="2" charset="2"/>
              <a:buChar char="Ø"/>
            </a:pPr>
            <a:r>
              <a:rPr lang="tr-TR" b="1" i="1" dirty="0">
                <a:latin typeface="Comic Sans MS" pitchFamily="66" charset="0"/>
              </a:rPr>
              <a:t>EĞER BİR ÇOCUK </a:t>
            </a:r>
            <a:r>
              <a:rPr lang="tr-TR" b="1" i="1" dirty="0">
                <a:solidFill>
                  <a:srgbClr val="FFFF00"/>
                </a:solidFill>
                <a:latin typeface="Comic Sans MS" pitchFamily="66" charset="0"/>
              </a:rPr>
              <a:t>BEĞENİLEREK </a:t>
            </a:r>
            <a:r>
              <a:rPr lang="tr-TR" b="1" i="1" dirty="0">
                <a:latin typeface="Comic Sans MS" pitchFamily="66" charset="0"/>
              </a:rPr>
              <a:t>YAŞARSA, </a:t>
            </a:r>
            <a:r>
              <a:rPr lang="tr-TR" b="1" i="1" dirty="0">
                <a:solidFill>
                  <a:srgbClr val="FFFF00"/>
                </a:solidFill>
                <a:latin typeface="Comic Sans MS" pitchFamily="66" charset="0"/>
              </a:rPr>
              <a:t>KENDİSİNDEN HOŞLANMAYI</a:t>
            </a:r>
            <a:r>
              <a:rPr lang="tr-TR" b="1" i="1" dirty="0">
                <a:latin typeface="Comic Sans MS" pitchFamily="66" charset="0"/>
              </a:rPr>
              <a:t> ÖĞRENİR.</a:t>
            </a:r>
          </a:p>
          <a:p>
            <a:pPr marL="285750" indent="-285750">
              <a:buFont typeface="Wingdings" pitchFamily="2" charset="2"/>
              <a:buChar char="Ø"/>
            </a:pPr>
            <a:endParaRPr lang="tr-TR" b="1" dirty="0">
              <a:latin typeface="Comic Sans MS" pitchFamily="66" charset="0"/>
            </a:endParaRPr>
          </a:p>
          <a:p>
            <a:pPr marL="285750" indent="-285750">
              <a:buFont typeface="Wingdings" pitchFamily="2" charset="2"/>
              <a:buChar char="Ø"/>
            </a:pPr>
            <a:r>
              <a:rPr lang="tr-TR" b="1" i="1" dirty="0">
                <a:latin typeface="Comic Sans MS" pitchFamily="66" charset="0"/>
              </a:rPr>
              <a:t>EĞER BİR ÇOCUK </a:t>
            </a:r>
            <a:r>
              <a:rPr lang="tr-TR" b="1" i="1" dirty="0">
                <a:solidFill>
                  <a:srgbClr val="FFFF00"/>
                </a:solidFill>
                <a:latin typeface="Comic Sans MS" pitchFamily="66" charset="0"/>
              </a:rPr>
              <a:t>DOSTLUK </a:t>
            </a:r>
            <a:r>
              <a:rPr lang="tr-TR" b="1" i="1" dirty="0">
                <a:latin typeface="Comic Sans MS" pitchFamily="66" charset="0"/>
              </a:rPr>
              <a:t>İÇİNDE YAŞARSA, DÜNYADA </a:t>
            </a:r>
            <a:r>
              <a:rPr lang="tr-TR" b="1" i="1" dirty="0">
                <a:solidFill>
                  <a:srgbClr val="FFFF00"/>
                </a:solidFill>
                <a:latin typeface="Comic Sans MS" pitchFamily="66" charset="0"/>
              </a:rPr>
              <a:t>SEVGİ ARAMAYI </a:t>
            </a:r>
            <a:r>
              <a:rPr lang="tr-TR" b="1" i="1" dirty="0">
                <a:latin typeface="Comic Sans MS" pitchFamily="66" charset="0"/>
              </a:rPr>
              <a:t>ÖĞRENİR.</a:t>
            </a:r>
          </a:p>
          <a:p>
            <a:pPr marL="285750" indent="-285750">
              <a:buFont typeface="Wingdings" pitchFamily="2" charset="2"/>
              <a:buChar char="Ø"/>
            </a:pPr>
            <a:endParaRPr lang="tr-TR" b="1" dirty="0">
              <a:latin typeface="Comic Sans MS" pitchFamily="66" charset="0"/>
            </a:endParaRPr>
          </a:p>
          <a:p>
            <a:pPr marL="285750" indent="-285750">
              <a:buFont typeface="Wingdings" pitchFamily="2" charset="2"/>
              <a:buChar char="Ø"/>
            </a:pPr>
            <a:r>
              <a:rPr lang="tr-TR" b="1" i="1" dirty="0">
                <a:latin typeface="Comic Sans MS" pitchFamily="66" charset="0"/>
              </a:rPr>
              <a:t>EĞER BİR ÇOCUK </a:t>
            </a:r>
            <a:r>
              <a:rPr lang="tr-TR" b="1" i="1" dirty="0">
                <a:solidFill>
                  <a:srgbClr val="FFFF00"/>
                </a:solidFill>
                <a:latin typeface="Comic Sans MS" pitchFamily="66" charset="0"/>
              </a:rPr>
              <a:t>SEVGİ </a:t>
            </a:r>
            <a:r>
              <a:rPr lang="tr-TR" b="1" i="1" dirty="0">
                <a:latin typeface="Comic Sans MS" pitchFamily="66" charset="0"/>
              </a:rPr>
              <a:t>İÇİNDE BÜYÜRSE </a:t>
            </a:r>
            <a:r>
              <a:rPr lang="tr-TR" b="1" i="1" dirty="0">
                <a:solidFill>
                  <a:srgbClr val="FFFF00"/>
                </a:solidFill>
                <a:latin typeface="Comic Sans MS" pitchFamily="66" charset="0"/>
              </a:rPr>
              <a:t>GÜVENMEYİ</a:t>
            </a:r>
            <a:r>
              <a:rPr lang="tr-TR" b="1" i="1" dirty="0">
                <a:solidFill>
                  <a:srgbClr val="FF0000"/>
                </a:solidFill>
                <a:latin typeface="Comic Sans MS" pitchFamily="66" charset="0"/>
              </a:rPr>
              <a:t> </a:t>
            </a:r>
            <a:r>
              <a:rPr lang="tr-TR" b="1" i="1" dirty="0">
                <a:latin typeface="Comic Sans MS" pitchFamily="66" charset="0"/>
              </a:rPr>
              <a:t>ÖĞRENİR.</a:t>
            </a:r>
            <a:endParaRPr lang="tr-TR" b="1" dirty="0">
              <a:latin typeface="Comic Sans MS" pitchFamily="66" charset="0"/>
            </a:endParaRPr>
          </a:p>
          <a:p>
            <a:pPr marL="285750" indent="-285750">
              <a:buFont typeface="Wingdings" pitchFamily="2" charset="2"/>
              <a:buChar char="Ø"/>
            </a:pPr>
            <a:endParaRPr lang="tr-TR" dirty="0">
              <a:latin typeface="Comic Sans MS" pitchFamily="66" charset="0"/>
            </a:endParaRPr>
          </a:p>
          <a:p>
            <a:pPr marL="285750" indent="-285750">
              <a:buFont typeface="Wingdings" pitchFamily="2" charset="2"/>
              <a:buChar char="Ø"/>
            </a:pPr>
            <a:endParaRPr lang="tr-TR" b="1" i="1" dirty="0">
              <a:latin typeface="Comic Sans MS" pitchFamily="66" charset="0"/>
            </a:endParaRPr>
          </a:p>
          <a:p>
            <a:endParaRPr lang="tr-TR" dirty="0">
              <a:latin typeface="Comic Sans MS" pitchFamily="66" charset="0"/>
            </a:endParaRPr>
          </a:p>
        </p:txBody>
      </p:sp>
      <p:sp>
        <p:nvSpPr>
          <p:cNvPr id="3" name="Slayt Numarası Yer Tutucusu 2"/>
          <p:cNvSpPr>
            <a:spLocks noGrp="1"/>
          </p:cNvSpPr>
          <p:nvPr>
            <p:ph type="sldNum" sz="quarter" idx="12"/>
          </p:nvPr>
        </p:nvSpPr>
        <p:spPr/>
        <p:txBody>
          <a:bodyPr/>
          <a:lstStyle/>
          <a:p>
            <a:fld id="{E6CC4CF1-E157-4204-9E91-CE4C647E7326}" type="slidenum">
              <a:rPr lang="tr-TR" smtClean="0"/>
              <a:pPr/>
              <a:t>39</a:t>
            </a:fld>
            <a:endParaRPr lang="tr-TR"/>
          </a:p>
        </p:txBody>
      </p:sp>
    </p:spTree>
    <p:extLst>
      <p:ext uri="{BB962C8B-B14F-4D97-AF65-F5344CB8AC3E}">
        <p14:creationId xmlns="" xmlns:p14="http://schemas.microsoft.com/office/powerpoint/2010/main" val="3632979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19672" y="548680"/>
            <a:ext cx="4911326" cy="369332"/>
          </a:xfrm>
          <a:prstGeom prst="rect">
            <a:avLst/>
          </a:prstGeom>
        </p:spPr>
        <p:txBody>
          <a:bodyPr wrap="square">
            <a:spAutoFit/>
          </a:bodyPr>
          <a:lstStyle/>
          <a:p>
            <a:r>
              <a:rPr lang="tr-TR" b="1" dirty="0" smtClean="0">
                <a:solidFill>
                  <a:schemeClr val="accent6">
                    <a:lumMod val="75000"/>
                  </a:schemeClr>
                </a:solidFill>
                <a:latin typeface="Tempus Sans ITC" pitchFamily="82" charset="0"/>
              </a:rPr>
              <a:t>OTORİTER ANNE-BABA TUTUMU</a:t>
            </a:r>
            <a:endParaRPr lang="tr-TR" b="1" dirty="0">
              <a:solidFill>
                <a:schemeClr val="accent6">
                  <a:lumMod val="75000"/>
                </a:schemeClr>
              </a:solidFill>
              <a:latin typeface="Tempus Sans ITC" pitchFamily="82" charset="0"/>
            </a:endParaRPr>
          </a:p>
        </p:txBody>
      </p:sp>
      <p:sp>
        <p:nvSpPr>
          <p:cNvPr id="3" name="Dikdörtgen 2"/>
          <p:cNvSpPr/>
          <p:nvPr/>
        </p:nvSpPr>
        <p:spPr>
          <a:xfrm>
            <a:off x="1043608" y="1412775"/>
            <a:ext cx="7056784" cy="3539430"/>
          </a:xfrm>
          <a:prstGeom prst="rect">
            <a:avLst/>
          </a:prstGeom>
        </p:spPr>
        <p:txBody>
          <a:bodyPr wrap="square">
            <a:spAutoFit/>
          </a:bodyPr>
          <a:lstStyle/>
          <a:p>
            <a:r>
              <a:rPr lang="tr-TR" sz="1600" b="1" dirty="0" smtClean="0">
                <a:solidFill>
                  <a:schemeClr val="accent3">
                    <a:lumMod val="60000"/>
                    <a:lumOff val="40000"/>
                  </a:schemeClr>
                </a:solidFill>
                <a:latin typeface="Bookman Old Style" pitchFamily="18" charset="0"/>
              </a:rPr>
              <a:t> Çocuğunu, belirli bir ideal peşinde ve belirli kalıplar içinde, adeta küçük bir yetişkin yapma çabasıyla yetiştirmeye çalışan anne babalardır.</a:t>
            </a:r>
          </a:p>
          <a:p>
            <a:r>
              <a:rPr lang="tr-TR" sz="1600" b="1" dirty="0" smtClean="0">
                <a:solidFill>
                  <a:schemeClr val="accent3">
                    <a:lumMod val="60000"/>
                    <a:lumOff val="40000"/>
                  </a:schemeClr>
                </a:solidFill>
                <a:latin typeface="Bookman Old Style" pitchFamily="18" charset="0"/>
              </a:rPr>
              <a:t> Bütün kontrol anne ve babadadır. </a:t>
            </a:r>
          </a:p>
          <a:p>
            <a:r>
              <a:rPr lang="tr-TR" sz="1600" b="1" dirty="0" smtClean="0">
                <a:solidFill>
                  <a:schemeClr val="accent3">
                    <a:lumMod val="60000"/>
                    <a:lumOff val="40000"/>
                  </a:schemeClr>
                </a:solidFill>
                <a:latin typeface="Bookman Old Style" pitchFamily="18" charset="0"/>
              </a:rPr>
              <a:t> Çoğunlukla anlayışsız, hoşgörüsüz, katı ve baskıcı bir tutum </a:t>
            </a:r>
          </a:p>
          <a:p>
            <a:r>
              <a:rPr lang="tr-TR" sz="1600" b="1" dirty="0" smtClean="0">
                <a:solidFill>
                  <a:schemeClr val="accent3">
                    <a:lumMod val="60000"/>
                    <a:lumOff val="40000"/>
                  </a:schemeClr>
                </a:solidFill>
                <a:latin typeface="Bookman Old Style" pitchFamily="18" charset="0"/>
              </a:rPr>
              <a:t>içindedirler. </a:t>
            </a:r>
          </a:p>
          <a:p>
            <a:r>
              <a:rPr lang="tr-TR" sz="1600" b="1" dirty="0" smtClean="0">
                <a:solidFill>
                  <a:schemeClr val="accent3">
                    <a:lumMod val="60000"/>
                    <a:lumOff val="40000"/>
                  </a:schemeClr>
                </a:solidFill>
                <a:latin typeface="Bookman Old Style" pitchFamily="18" charset="0"/>
              </a:rPr>
              <a:t> Çocuğun davranışları katı standartlarla değerlendirilir, hata ve yanlış yapma hakkı yoktur.</a:t>
            </a:r>
          </a:p>
          <a:p>
            <a:r>
              <a:rPr lang="tr-TR" sz="1600" b="1" dirty="0" smtClean="0">
                <a:solidFill>
                  <a:schemeClr val="accent3">
                    <a:lumMod val="60000"/>
                    <a:lumOff val="40000"/>
                  </a:schemeClr>
                </a:solidFill>
                <a:latin typeface="Bookman Old Style" pitchFamily="18" charset="0"/>
              </a:rPr>
              <a:t> Çocuktan kurallara sorgulamadan uyması beklenir, evde her şey kurallara ve saatlere bağlıdır. </a:t>
            </a:r>
          </a:p>
          <a:p>
            <a:r>
              <a:rPr lang="tr-TR" sz="1600" b="1" dirty="0" smtClean="0">
                <a:solidFill>
                  <a:schemeClr val="accent3">
                    <a:lumMod val="60000"/>
                    <a:lumOff val="40000"/>
                  </a:schemeClr>
                </a:solidFill>
                <a:latin typeface="Bookman Old Style" pitchFamily="18" charset="0"/>
              </a:rPr>
              <a:t> Anne babanın gözleri sürekli çocuklarının üzerindedir. Çocuk </a:t>
            </a:r>
          </a:p>
          <a:p>
            <a:r>
              <a:rPr lang="tr-TR" sz="1600" b="1" dirty="0" smtClean="0">
                <a:solidFill>
                  <a:schemeClr val="accent3">
                    <a:lumMod val="60000"/>
                    <a:lumOff val="40000"/>
                  </a:schemeClr>
                </a:solidFill>
                <a:latin typeface="Bookman Old Style" pitchFamily="18" charset="0"/>
              </a:rPr>
              <a:t>korkmazsa kurallara uymaz mantığıyla hareket ettikleri için çocuğun en basit hatasını cezalandırırlar. </a:t>
            </a:r>
          </a:p>
          <a:p>
            <a:r>
              <a:rPr lang="tr-TR" sz="1600" b="1" dirty="0" smtClean="0">
                <a:solidFill>
                  <a:schemeClr val="accent3">
                    <a:lumMod val="60000"/>
                    <a:lumOff val="40000"/>
                  </a:schemeClr>
                </a:solidFill>
                <a:latin typeface="Bookman Old Style" pitchFamily="18" charset="0"/>
              </a:rPr>
              <a:t> Yaptırım gücü anne babadadır. </a:t>
            </a:r>
          </a:p>
        </p:txBody>
      </p:sp>
      <p:sp>
        <p:nvSpPr>
          <p:cNvPr id="4" name="Slayt Numarası Yer Tutucusu 3"/>
          <p:cNvSpPr>
            <a:spLocks noGrp="1"/>
          </p:cNvSpPr>
          <p:nvPr>
            <p:ph type="sldNum" sz="quarter" idx="12"/>
          </p:nvPr>
        </p:nvSpPr>
        <p:spPr/>
        <p:txBody>
          <a:bodyPr/>
          <a:lstStyle/>
          <a:p>
            <a:fld id="{E6CC4CF1-E157-4204-9E91-CE4C647E7326}" type="slidenum">
              <a:rPr lang="tr-TR" smtClean="0"/>
              <a:pPr/>
              <a:t>4</a:t>
            </a:fld>
            <a:endParaRPr lang="tr-TR"/>
          </a:p>
        </p:txBody>
      </p:sp>
    </p:spTree>
    <p:extLst>
      <p:ext uri="{BB962C8B-B14F-4D97-AF65-F5344CB8AC3E}">
        <p14:creationId xmlns="" xmlns:p14="http://schemas.microsoft.com/office/powerpoint/2010/main" val="36944138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71600" y="1268760"/>
            <a:ext cx="5616624" cy="369332"/>
          </a:xfrm>
          <a:prstGeom prst="rect">
            <a:avLst/>
          </a:prstGeom>
          <a:noFill/>
        </p:spPr>
        <p:txBody>
          <a:bodyPr wrap="square" rtlCol="0">
            <a:spAutoFit/>
          </a:bodyPr>
          <a:lstStyle/>
          <a:p>
            <a:endParaRPr lang="tr-TR" dirty="0"/>
          </a:p>
        </p:txBody>
      </p:sp>
      <p:pic>
        <p:nvPicPr>
          <p:cNvPr id="3" name="Picture 7" descr="sim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a:xfrm>
            <a:off x="4859338" y="0"/>
            <a:ext cx="4284662" cy="68580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4" name="Dikdörtgen 3"/>
          <p:cNvSpPr/>
          <p:nvPr/>
        </p:nvSpPr>
        <p:spPr>
          <a:xfrm>
            <a:off x="0" y="692696"/>
            <a:ext cx="4859337" cy="34163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tr-TR"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Dinlediğiniz için teşekkür </a:t>
            </a:r>
            <a:r>
              <a:rPr lang="tr-TR"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ederiz…</a:t>
            </a:r>
            <a:endParaRPr lang="tr-TR"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5" name="Slayt Numarası Yer Tutucusu 4"/>
          <p:cNvSpPr>
            <a:spLocks noGrp="1"/>
          </p:cNvSpPr>
          <p:nvPr>
            <p:ph type="sldNum" sz="quarter" idx="12"/>
          </p:nvPr>
        </p:nvSpPr>
        <p:spPr/>
        <p:txBody>
          <a:bodyPr/>
          <a:lstStyle/>
          <a:p>
            <a:fld id="{E6CC4CF1-E157-4204-9E91-CE4C647E7326}" type="slidenum">
              <a:rPr lang="tr-TR" smtClean="0"/>
              <a:pPr/>
              <a:t>40</a:t>
            </a:fld>
            <a:endParaRPr lang="tr-TR"/>
          </a:p>
        </p:txBody>
      </p:sp>
    </p:spTree>
    <p:extLst>
      <p:ext uri="{BB962C8B-B14F-4D97-AF65-F5344CB8AC3E}">
        <p14:creationId xmlns="" xmlns:p14="http://schemas.microsoft.com/office/powerpoint/2010/main" val="2083644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99592" y="620688"/>
            <a:ext cx="6984776" cy="2308324"/>
          </a:xfrm>
          <a:prstGeom prst="rect">
            <a:avLst/>
          </a:prstGeom>
        </p:spPr>
        <p:txBody>
          <a:bodyPr wrap="square">
            <a:spAutoFit/>
          </a:bodyPr>
          <a:lstStyle/>
          <a:p>
            <a:endParaRPr lang="tr-TR" dirty="0"/>
          </a:p>
          <a:p>
            <a:endParaRPr lang="tr-TR" dirty="0">
              <a:solidFill>
                <a:schemeClr val="accent3">
                  <a:lumMod val="60000"/>
                  <a:lumOff val="40000"/>
                </a:schemeClr>
              </a:solidFill>
              <a:latin typeface="Bookman Old Style" pitchFamily="18" charset="0"/>
            </a:endParaRPr>
          </a:p>
          <a:p>
            <a:r>
              <a:rPr lang="tr-TR" dirty="0">
                <a:solidFill>
                  <a:schemeClr val="accent3">
                    <a:lumMod val="60000"/>
                    <a:lumOff val="40000"/>
                  </a:schemeClr>
                </a:solidFill>
                <a:latin typeface="Bookman Old Style" pitchFamily="18" charset="0"/>
              </a:rPr>
              <a:t></a:t>
            </a:r>
            <a:r>
              <a:rPr lang="tr-TR" b="1" dirty="0">
                <a:solidFill>
                  <a:schemeClr val="accent3">
                    <a:lumMod val="60000"/>
                    <a:lumOff val="40000"/>
                  </a:schemeClr>
                </a:solidFill>
                <a:latin typeface="Bookman Old Style" pitchFamily="18" charset="0"/>
              </a:rPr>
              <a:t>Baskıcı ve otoriter ailenin verdiği eğitimde ceza verici bir yaklaşım vardır. Aile cezayı iyi bir ders olsun, bir daha hata yapmasın mantığı ile verilir. </a:t>
            </a:r>
          </a:p>
          <a:p>
            <a:endParaRPr lang="tr-TR" b="1" dirty="0">
              <a:solidFill>
                <a:schemeClr val="accent3">
                  <a:lumMod val="60000"/>
                  <a:lumOff val="40000"/>
                </a:schemeClr>
              </a:solidFill>
              <a:latin typeface="Bookman Old Style" pitchFamily="18" charset="0"/>
            </a:endParaRPr>
          </a:p>
          <a:p>
            <a:r>
              <a:rPr lang="tr-TR" b="1" dirty="0">
                <a:solidFill>
                  <a:schemeClr val="accent3">
                    <a:lumMod val="60000"/>
                    <a:lumOff val="40000"/>
                  </a:schemeClr>
                </a:solidFill>
                <a:latin typeface="Bookman Old Style" pitchFamily="18" charset="0"/>
              </a:rPr>
              <a:t>Cezalar genelde çocuğa göre ağır cezalardır. </a:t>
            </a:r>
          </a:p>
          <a:p>
            <a:r>
              <a:rPr lang="tr-TR" b="1" dirty="0">
                <a:solidFill>
                  <a:schemeClr val="accent3">
                    <a:lumMod val="60000"/>
                    <a:lumOff val="40000"/>
                  </a:schemeClr>
                </a:solidFill>
                <a:latin typeface="Bookman Old Style" pitchFamily="18" charset="0"/>
              </a:rPr>
              <a:t>Ailenin verdiği disiplin çocuğu hayatından bıktırır. </a:t>
            </a:r>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3356992"/>
            <a:ext cx="5328592" cy="29691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E6CC4CF1-E157-4204-9E91-CE4C647E7326}" type="slidenum">
              <a:rPr lang="tr-TR" smtClean="0"/>
              <a:pPr/>
              <a:t>5</a:t>
            </a:fld>
            <a:endParaRPr lang="tr-TR"/>
          </a:p>
        </p:txBody>
      </p:sp>
    </p:spTree>
    <p:extLst>
      <p:ext uri="{BB962C8B-B14F-4D97-AF65-F5344CB8AC3E}">
        <p14:creationId xmlns="" xmlns:p14="http://schemas.microsoft.com/office/powerpoint/2010/main" val="1252122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751344"/>
            <a:ext cx="7200800" cy="5078313"/>
          </a:xfrm>
          <a:prstGeom prst="rect">
            <a:avLst/>
          </a:prstGeom>
        </p:spPr>
        <p:txBody>
          <a:bodyPr wrap="square">
            <a:spAutoFit/>
          </a:bodyPr>
          <a:lstStyle/>
          <a:p>
            <a:endParaRPr lang="tr-TR" dirty="0"/>
          </a:p>
          <a:p>
            <a:endParaRPr lang="tr-TR" b="1" dirty="0" smtClean="0"/>
          </a:p>
          <a:p>
            <a:endParaRPr lang="tr-TR" b="1" dirty="0"/>
          </a:p>
          <a:p>
            <a:endParaRPr lang="tr-TR" b="1" dirty="0" smtClean="0"/>
          </a:p>
          <a:p>
            <a:endParaRPr lang="tr-TR" b="1" dirty="0">
              <a:solidFill>
                <a:schemeClr val="accent6">
                  <a:lumMod val="75000"/>
                </a:schemeClr>
              </a:solidFill>
            </a:endParaRPr>
          </a:p>
          <a:p>
            <a:r>
              <a:rPr lang="tr-TR" b="1" dirty="0" smtClean="0">
                <a:solidFill>
                  <a:schemeClr val="accent6">
                    <a:lumMod val="75000"/>
                  </a:schemeClr>
                </a:solidFill>
              </a:rPr>
              <a:t>Otoriter </a:t>
            </a:r>
            <a:r>
              <a:rPr lang="tr-TR" b="1" dirty="0">
                <a:solidFill>
                  <a:schemeClr val="accent6">
                    <a:lumMod val="75000"/>
                  </a:schemeClr>
                </a:solidFill>
              </a:rPr>
              <a:t>bir ailede yetişen çocukların özellikleri </a:t>
            </a:r>
            <a:endParaRPr lang="tr-TR" dirty="0">
              <a:solidFill>
                <a:schemeClr val="accent6">
                  <a:lumMod val="75000"/>
                </a:schemeClr>
              </a:solidFill>
            </a:endParaRPr>
          </a:p>
          <a:p>
            <a:r>
              <a:rPr lang="tr-TR" b="1" dirty="0">
                <a:solidFill>
                  <a:schemeClr val="accent3">
                    <a:lumMod val="60000"/>
                    <a:lumOff val="40000"/>
                  </a:schemeClr>
                </a:solidFill>
              </a:rPr>
              <a:t>&amp; Stresli, tedirgin çocuklardır </a:t>
            </a:r>
            <a:endParaRPr lang="tr-TR" dirty="0">
              <a:solidFill>
                <a:schemeClr val="accent3">
                  <a:lumMod val="60000"/>
                  <a:lumOff val="40000"/>
                </a:schemeClr>
              </a:solidFill>
            </a:endParaRPr>
          </a:p>
          <a:p>
            <a:r>
              <a:rPr lang="tr-TR" b="1" dirty="0">
                <a:solidFill>
                  <a:schemeClr val="accent3">
                    <a:lumMod val="60000"/>
                    <a:lumOff val="40000"/>
                  </a:schemeClr>
                </a:solidFill>
              </a:rPr>
              <a:t>&amp; Kendine olan güveni hemen hemen yok gibidir </a:t>
            </a:r>
            <a:endParaRPr lang="tr-TR" dirty="0">
              <a:solidFill>
                <a:schemeClr val="accent3">
                  <a:lumMod val="60000"/>
                  <a:lumOff val="40000"/>
                </a:schemeClr>
              </a:solidFill>
            </a:endParaRPr>
          </a:p>
          <a:p>
            <a:r>
              <a:rPr lang="tr-TR" b="1" dirty="0">
                <a:solidFill>
                  <a:schemeClr val="accent3">
                    <a:lumMod val="60000"/>
                    <a:lumOff val="40000"/>
                  </a:schemeClr>
                </a:solidFill>
              </a:rPr>
              <a:t>&amp; Sessiz çekingen başkalarının etkisinde kolayca kalabilen çocuklardır </a:t>
            </a:r>
            <a:endParaRPr lang="tr-TR" dirty="0">
              <a:solidFill>
                <a:schemeClr val="accent3">
                  <a:lumMod val="60000"/>
                  <a:lumOff val="40000"/>
                </a:schemeClr>
              </a:solidFill>
            </a:endParaRPr>
          </a:p>
          <a:p>
            <a:r>
              <a:rPr lang="tr-TR" b="1" dirty="0">
                <a:solidFill>
                  <a:schemeClr val="accent3">
                    <a:lumMod val="60000"/>
                    <a:lumOff val="40000"/>
                  </a:schemeClr>
                </a:solidFill>
              </a:rPr>
              <a:t>&amp; Sürekli eleştirildiği için aşağılık duygusu geliştirebilir </a:t>
            </a:r>
            <a:endParaRPr lang="tr-TR" dirty="0">
              <a:solidFill>
                <a:schemeClr val="accent3">
                  <a:lumMod val="60000"/>
                  <a:lumOff val="40000"/>
                </a:schemeClr>
              </a:solidFill>
            </a:endParaRPr>
          </a:p>
          <a:p>
            <a:r>
              <a:rPr lang="tr-TR" b="1" dirty="0">
                <a:solidFill>
                  <a:schemeClr val="accent3">
                    <a:lumMod val="60000"/>
                    <a:lumOff val="40000"/>
                  </a:schemeClr>
                </a:solidFill>
              </a:rPr>
              <a:t>&amp; Dıştan denetimlidirler. Kendi başlarına karar veremezler dışarıdan birilerinin onu yönlendirmesini beklerler. </a:t>
            </a:r>
            <a:endParaRPr lang="tr-TR" dirty="0">
              <a:solidFill>
                <a:schemeClr val="accent3">
                  <a:lumMod val="60000"/>
                  <a:lumOff val="40000"/>
                </a:schemeClr>
              </a:solidFill>
            </a:endParaRPr>
          </a:p>
          <a:p>
            <a:r>
              <a:rPr lang="tr-TR" b="1" dirty="0">
                <a:solidFill>
                  <a:schemeClr val="accent3">
                    <a:lumMod val="60000"/>
                    <a:lumOff val="40000"/>
                  </a:schemeClr>
                </a:solidFill>
              </a:rPr>
              <a:t>&amp; Tam tersi çocuk isyankarda olabilir. Çünkü çocuk otoritenin olmadığı yerde fırsat bulup yanlış davranışlara yönelebilir. </a:t>
            </a:r>
            <a:endParaRPr lang="tr-TR" dirty="0">
              <a:solidFill>
                <a:schemeClr val="accent3">
                  <a:lumMod val="60000"/>
                  <a:lumOff val="40000"/>
                </a:schemeClr>
              </a:solidFill>
            </a:endParaRPr>
          </a:p>
        </p:txBody>
      </p:sp>
      <p:pic>
        <p:nvPicPr>
          <p:cNvPr id="205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11760" y="116632"/>
            <a:ext cx="3456384" cy="20073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E6CC4CF1-E157-4204-9E91-CE4C647E7326}" type="slidenum">
              <a:rPr lang="tr-TR" smtClean="0"/>
              <a:pPr/>
              <a:t>6</a:t>
            </a:fld>
            <a:endParaRPr lang="tr-TR"/>
          </a:p>
        </p:txBody>
      </p:sp>
    </p:spTree>
    <p:extLst>
      <p:ext uri="{BB962C8B-B14F-4D97-AF65-F5344CB8AC3E}">
        <p14:creationId xmlns="" xmlns:p14="http://schemas.microsoft.com/office/powerpoint/2010/main" val="3428230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978406"/>
            <a:ext cx="7118552" cy="36747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Dikdörtgen 1"/>
          <p:cNvSpPr/>
          <p:nvPr/>
        </p:nvSpPr>
        <p:spPr>
          <a:xfrm>
            <a:off x="1187624" y="116633"/>
            <a:ext cx="6696744" cy="861774"/>
          </a:xfrm>
          <a:prstGeom prst="rect">
            <a:avLst/>
          </a:prstGeom>
        </p:spPr>
        <p:txBody>
          <a:bodyPr wrap="square">
            <a:spAutoFit/>
          </a:bodyPr>
          <a:lstStyle/>
          <a:p>
            <a:endParaRPr lang="tr-TR" dirty="0"/>
          </a:p>
          <a:p>
            <a:r>
              <a:rPr lang="tr-TR" sz="3200" b="1" dirty="0">
                <a:solidFill>
                  <a:schemeClr val="accent6">
                    <a:lumMod val="75000"/>
                  </a:schemeClr>
                </a:solidFill>
                <a:latin typeface="Algerian" pitchFamily="82" charset="0"/>
              </a:rPr>
              <a:t>SERBEST ANNE-BABA TUTUMU </a:t>
            </a:r>
          </a:p>
        </p:txBody>
      </p:sp>
      <p:sp>
        <p:nvSpPr>
          <p:cNvPr id="4" name="Dikdörtgen 3"/>
          <p:cNvSpPr/>
          <p:nvPr/>
        </p:nvSpPr>
        <p:spPr>
          <a:xfrm>
            <a:off x="539552" y="2274837"/>
            <a:ext cx="7920880" cy="3693319"/>
          </a:xfrm>
          <a:prstGeom prst="rect">
            <a:avLst/>
          </a:prstGeom>
        </p:spPr>
        <p:txBody>
          <a:bodyPr wrap="square">
            <a:spAutoFit/>
          </a:bodyPr>
          <a:lstStyle/>
          <a:p>
            <a:endParaRPr lang="tr-TR" dirty="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pPr marL="285750" indent="-285750">
              <a:buFont typeface="Wingdings" pitchFamily="2" charset="2"/>
              <a:buChar char="q"/>
            </a:pPr>
            <a:r>
              <a:rPr lang="tr-TR" dirty="0" smtClean="0">
                <a:solidFill>
                  <a:schemeClr val="accent3">
                    <a:lumMod val="60000"/>
                    <a:lumOff val="40000"/>
                  </a:schemeClr>
                </a:solidFill>
              </a:rPr>
              <a:t>Anne babanın </a:t>
            </a:r>
            <a:r>
              <a:rPr lang="tr-TR" dirty="0">
                <a:solidFill>
                  <a:schemeClr val="accent3">
                    <a:lumMod val="60000"/>
                    <a:lumOff val="40000"/>
                  </a:schemeClr>
                </a:solidFill>
              </a:rPr>
              <a:t>çocuğa egemen olma ve onun üzerinde baskı kurma eğilimi yerine, çocuğun başına buyruk yetişmesi, dilediğince davranması ve çocuğun üzerinde aile denetiminin olmaması vardır. </a:t>
            </a:r>
          </a:p>
        </p:txBody>
      </p:sp>
      <p:sp>
        <p:nvSpPr>
          <p:cNvPr id="3" name="Slayt Numarası Yer Tutucusu 2"/>
          <p:cNvSpPr>
            <a:spLocks noGrp="1"/>
          </p:cNvSpPr>
          <p:nvPr>
            <p:ph type="sldNum" sz="quarter" idx="12"/>
          </p:nvPr>
        </p:nvSpPr>
        <p:spPr/>
        <p:txBody>
          <a:bodyPr/>
          <a:lstStyle/>
          <a:p>
            <a:fld id="{E6CC4CF1-E157-4204-9E91-CE4C647E7326}" type="slidenum">
              <a:rPr lang="tr-TR" smtClean="0"/>
              <a:pPr/>
              <a:t>7</a:t>
            </a:fld>
            <a:endParaRPr lang="tr-TR"/>
          </a:p>
        </p:txBody>
      </p:sp>
    </p:spTree>
    <p:extLst>
      <p:ext uri="{BB962C8B-B14F-4D97-AF65-F5344CB8AC3E}">
        <p14:creationId xmlns="" xmlns:p14="http://schemas.microsoft.com/office/powerpoint/2010/main" val="1515867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474345"/>
            <a:ext cx="7272808" cy="4247317"/>
          </a:xfrm>
          <a:prstGeom prst="rect">
            <a:avLst/>
          </a:prstGeom>
        </p:spPr>
        <p:txBody>
          <a:bodyPr wrap="square">
            <a:spAutoFit/>
          </a:bodyPr>
          <a:lstStyle/>
          <a:p>
            <a:endParaRPr lang="tr-TR" dirty="0">
              <a:solidFill>
                <a:schemeClr val="accent3">
                  <a:lumMod val="60000"/>
                  <a:lumOff val="40000"/>
                </a:schemeClr>
              </a:solidFill>
              <a:latin typeface="Bookman Old Style" pitchFamily="18" charset="0"/>
            </a:endParaRPr>
          </a:p>
          <a:p>
            <a:endParaRPr lang="tr-TR" dirty="0">
              <a:solidFill>
                <a:schemeClr val="accent3">
                  <a:lumMod val="60000"/>
                  <a:lumOff val="40000"/>
                </a:schemeClr>
              </a:solidFill>
            </a:endParaRPr>
          </a:p>
          <a:p>
            <a:r>
              <a:rPr lang="tr-TR" dirty="0">
                <a:solidFill>
                  <a:schemeClr val="accent3">
                    <a:lumMod val="60000"/>
                    <a:lumOff val="40000"/>
                  </a:schemeClr>
                </a:solidFill>
              </a:rPr>
              <a:t> </a:t>
            </a:r>
            <a:r>
              <a:rPr lang="tr-TR" dirty="0" smtClean="0">
                <a:solidFill>
                  <a:schemeClr val="accent3">
                    <a:lumMod val="60000"/>
                    <a:lumOff val="40000"/>
                  </a:schemeClr>
                </a:solidFill>
              </a:rPr>
              <a:t>Çocuğun </a:t>
            </a:r>
            <a:r>
              <a:rPr lang="tr-TR" dirty="0">
                <a:solidFill>
                  <a:schemeClr val="accent3">
                    <a:lumMod val="60000"/>
                    <a:lumOff val="40000"/>
                  </a:schemeClr>
                </a:solidFill>
              </a:rPr>
              <a:t>aşırı hareket ve davranış serbestliği vardır. Kendisine ve çevresine zarar verebilecek davranışlarda bile denetimden uzaktır, aile müdahale etmez. </a:t>
            </a:r>
          </a:p>
          <a:p>
            <a:r>
              <a:rPr lang="tr-TR" dirty="0">
                <a:solidFill>
                  <a:schemeClr val="accent3">
                    <a:lumMod val="60000"/>
                    <a:lumOff val="40000"/>
                  </a:schemeClr>
                </a:solidFill>
              </a:rPr>
              <a:t>Aile doğruyu ve yanlışı çocuğunun yaparak yaşayarak öğrenmesini ister, çocuğa neyi yapması veya neyi yapmaması konusunda bilgi verilmez. </a:t>
            </a:r>
          </a:p>
          <a:p>
            <a:endParaRPr lang="tr-TR" dirty="0">
              <a:solidFill>
                <a:schemeClr val="accent3">
                  <a:lumMod val="60000"/>
                  <a:lumOff val="40000"/>
                </a:schemeClr>
              </a:solidFill>
            </a:endParaRPr>
          </a:p>
          <a:p>
            <a:r>
              <a:rPr lang="tr-TR" dirty="0">
                <a:solidFill>
                  <a:schemeClr val="accent3">
                    <a:lumMod val="60000"/>
                    <a:lumOff val="40000"/>
                  </a:schemeClr>
                </a:solidFill>
              </a:rPr>
              <a:t>Aile içinde çocuğun hakları sınırsızdır. Çocuğun nerede duracağı belirlenmemiştir. Çocuktan kurallara uyması beklenmez zaten kuralları uygulama ve denetleme düzensizdir. </a:t>
            </a:r>
          </a:p>
          <a:p>
            <a:r>
              <a:rPr lang="tr-TR" dirty="0">
                <a:solidFill>
                  <a:schemeClr val="accent3">
                    <a:lumMod val="60000"/>
                    <a:lumOff val="40000"/>
                  </a:schemeClr>
                </a:solidFill>
              </a:rPr>
              <a:t>Anne baba çocuğun davranışlarına karışmamakta, yalnız büyük bir problem olduğunda varlıklarını hissettirmektedirler. </a:t>
            </a:r>
          </a:p>
        </p:txBody>
      </p:sp>
      <p:sp>
        <p:nvSpPr>
          <p:cNvPr id="3" name="Slayt Numarası Yer Tutucusu 2"/>
          <p:cNvSpPr>
            <a:spLocks noGrp="1"/>
          </p:cNvSpPr>
          <p:nvPr>
            <p:ph type="sldNum" sz="quarter" idx="12"/>
          </p:nvPr>
        </p:nvSpPr>
        <p:spPr/>
        <p:txBody>
          <a:bodyPr/>
          <a:lstStyle/>
          <a:p>
            <a:fld id="{E6CC4CF1-E157-4204-9E91-CE4C647E7326}" type="slidenum">
              <a:rPr lang="tr-TR" smtClean="0"/>
              <a:pPr/>
              <a:t>8</a:t>
            </a:fld>
            <a:endParaRPr lang="tr-TR"/>
          </a:p>
        </p:txBody>
      </p:sp>
    </p:spTree>
    <p:extLst>
      <p:ext uri="{BB962C8B-B14F-4D97-AF65-F5344CB8AC3E}">
        <p14:creationId xmlns="" xmlns:p14="http://schemas.microsoft.com/office/powerpoint/2010/main" val="2172508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404664"/>
            <a:ext cx="6912768" cy="3416320"/>
          </a:xfrm>
          <a:prstGeom prst="rect">
            <a:avLst/>
          </a:prstGeom>
        </p:spPr>
        <p:txBody>
          <a:bodyPr wrap="square">
            <a:spAutoFit/>
          </a:bodyPr>
          <a:lstStyle/>
          <a:p>
            <a:endParaRPr lang="tr-TR" dirty="0"/>
          </a:p>
          <a:p>
            <a:endParaRPr lang="tr-TR" dirty="0">
              <a:solidFill>
                <a:schemeClr val="accent3">
                  <a:lumMod val="60000"/>
                  <a:lumOff val="40000"/>
                </a:schemeClr>
              </a:solidFill>
            </a:endParaRPr>
          </a:p>
          <a:p>
            <a:r>
              <a:rPr lang="tr-TR" dirty="0">
                <a:solidFill>
                  <a:schemeClr val="accent3">
                    <a:lumMod val="60000"/>
                    <a:lumOff val="40000"/>
                  </a:schemeClr>
                </a:solidFill>
              </a:rPr>
              <a:t> </a:t>
            </a:r>
            <a:r>
              <a:rPr lang="tr-TR" dirty="0" smtClean="0">
                <a:solidFill>
                  <a:schemeClr val="accent3">
                    <a:lumMod val="60000"/>
                    <a:lumOff val="40000"/>
                  </a:schemeClr>
                </a:solidFill>
              </a:rPr>
              <a:t>Kural </a:t>
            </a:r>
            <a:r>
              <a:rPr lang="tr-TR" dirty="0">
                <a:solidFill>
                  <a:schemeClr val="accent3">
                    <a:lumMod val="60000"/>
                    <a:lumOff val="40000"/>
                  </a:schemeClr>
                </a:solidFill>
              </a:rPr>
              <a:t>tanımayan bu çocuklar okullardaki kurallarla karşı karşıya kalınca hayal kırıklığına uğramaktadırlar. </a:t>
            </a:r>
          </a:p>
          <a:p>
            <a:endParaRPr lang="tr-TR" dirty="0">
              <a:solidFill>
                <a:schemeClr val="accent3">
                  <a:lumMod val="60000"/>
                  <a:lumOff val="40000"/>
                </a:schemeClr>
              </a:solidFill>
            </a:endParaRPr>
          </a:p>
          <a:p>
            <a:r>
              <a:rPr lang="tr-TR" dirty="0">
                <a:solidFill>
                  <a:schemeClr val="accent3">
                    <a:lumMod val="60000"/>
                    <a:lumOff val="40000"/>
                  </a:schemeClr>
                </a:solidFill>
              </a:rPr>
              <a:t> Serbest anne baba tutumunda yetişen çocuklar bir müddet sonra anne babalarını denetim altına alırlar, şımarık olurlar. </a:t>
            </a:r>
          </a:p>
          <a:p>
            <a:endParaRPr lang="tr-TR" dirty="0">
              <a:solidFill>
                <a:schemeClr val="accent3">
                  <a:lumMod val="60000"/>
                  <a:lumOff val="40000"/>
                </a:schemeClr>
              </a:solidFill>
            </a:endParaRPr>
          </a:p>
          <a:p>
            <a:r>
              <a:rPr lang="tr-TR" dirty="0">
                <a:solidFill>
                  <a:schemeClr val="accent3">
                    <a:lumMod val="60000"/>
                    <a:lumOff val="40000"/>
                  </a:schemeClr>
                </a:solidFill>
              </a:rPr>
              <a:t> Her ortamda istediklerini elde ettikleri için doyumsuzdurlar. Anne babanın bu serbest tutumları ev içinde geçerli olduğu gibi ev dışında da geçerlidir. </a:t>
            </a: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1" y="3790048"/>
            <a:ext cx="7752124" cy="30370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layt Numarası Yer Tutucusu 2"/>
          <p:cNvSpPr>
            <a:spLocks noGrp="1"/>
          </p:cNvSpPr>
          <p:nvPr>
            <p:ph type="sldNum" sz="quarter" idx="12"/>
          </p:nvPr>
        </p:nvSpPr>
        <p:spPr/>
        <p:txBody>
          <a:bodyPr/>
          <a:lstStyle/>
          <a:p>
            <a:fld id="{E6CC4CF1-E157-4204-9E91-CE4C647E7326}" type="slidenum">
              <a:rPr lang="tr-TR" smtClean="0"/>
              <a:pPr/>
              <a:t>9</a:t>
            </a:fld>
            <a:endParaRPr lang="tr-TR"/>
          </a:p>
        </p:txBody>
      </p:sp>
    </p:spTree>
    <p:extLst>
      <p:ext uri="{BB962C8B-B14F-4D97-AF65-F5344CB8AC3E}">
        <p14:creationId xmlns="" xmlns:p14="http://schemas.microsoft.com/office/powerpoint/2010/main" val="1156991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TC102455610[[fn=Sonbahar]]</Template>
  <TotalTime>631</TotalTime>
  <Words>2057</Words>
  <Application>Microsoft Office PowerPoint</Application>
  <PresentationFormat>Ekran Gösterisi (4:3)</PresentationFormat>
  <Paragraphs>313</Paragraphs>
  <Slides>40</Slides>
  <Notes>1</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Autumn</vt:lpstr>
      <vt:lpstr>AİLE İÇİ İLETİŞİM</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AİLE İÇİ İLETİŞİM</dc:title>
  <dc:creator>sema</dc:creator>
  <cp:lastModifiedBy>Murgul</cp:lastModifiedBy>
  <cp:revision>23</cp:revision>
  <cp:lastPrinted>2013-03-04T14:35:10Z</cp:lastPrinted>
  <dcterms:created xsi:type="dcterms:W3CDTF">2013-03-01T11:46:15Z</dcterms:created>
  <dcterms:modified xsi:type="dcterms:W3CDTF">2015-03-03T11:25:01Z</dcterms:modified>
</cp:coreProperties>
</file>